
<file path=[Content_Types].xml><?xml version="1.0" encoding="utf-8"?>
<Types xmlns="http://schemas.openxmlformats.org/package/2006/content-types">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48" roundtripDataSignature="AMtx7mhYYsfXjrrx0Bl+vzyG0WGWRPu8p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slide" Target="slides/slide39.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46" Type="http://schemas.openxmlformats.org/officeDocument/2006/relationships/slide" Target="slides/slide41.xml"/><Relationship Id="rId23" Type="http://schemas.openxmlformats.org/officeDocument/2006/relationships/slide" Target="slides/slide18.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48" Type="http://customschemas.google.com/relationships/presentationmetadata" Target="metadata"/><Relationship Id="rId25" Type="http://schemas.openxmlformats.org/officeDocument/2006/relationships/slide" Target="slides/slide20.xml"/><Relationship Id="rId47" Type="http://schemas.openxmlformats.org/officeDocument/2006/relationships/slide" Target="slides/slide42.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6" name="Google Shape;1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7" name="Google Shape;187;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0" name="Google Shape;250;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1" name="Google Shape;251;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7" name="Google Shape;257;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1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4" name="Google Shape;264;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0" name="Google Shape;270;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1" name="Google Shape;271;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1" name="Google Shape;281;p1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2" name="Google Shape;282;p15: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1" name="Google Shape;291;p1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2" name="Google Shape;292;p1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3" name="Google Shape;303;p1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04" name="Google Shape;304;p1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6" name="Google Shape;316;p1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17" name="Google Shape;317;p1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6" name="Google Shape;326;p1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27" name="Google Shape;327;p19: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9" name="Shape 339"/>
        <p:cNvGrpSpPr/>
        <p:nvPr/>
      </p:nvGrpSpPr>
      <p:grpSpPr>
        <a:xfrm>
          <a:off x="0" y="0"/>
          <a:ext cx="0" cy="0"/>
          <a:chOff x="0" y="0"/>
          <a:chExt cx="0" cy="0"/>
        </a:xfrm>
      </p:grpSpPr>
      <p:sp>
        <p:nvSpPr>
          <p:cNvPr id="340" name="Google Shape;340;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1" name="Google Shape;341;p2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42" name="Google Shape;342;p2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4" name="Google Shape;194;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1" name="Google Shape;351;p2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52" name="Google Shape;352;p2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2" name="Google Shape;362;p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63" name="Google Shape;363;p2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2" name="Shape 372"/>
        <p:cNvGrpSpPr/>
        <p:nvPr/>
      </p:nvGrpSpPr>
      <p:grpSpPr>
        <a:xfrm>
          <a:off x="0" y="0"/>
          <a:ext cx="0" cy="0"/>
          <a:chOff x="0" y="0"/>
          <a:chExt cx="0" cy="0"/>
        </a:xfrm>
      </p:grpSpPr>
      <p:sp>
        <p:nvSpPr>
          <p:cNvPr id="373" name="Google Shape;373;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4" name="Google Shape;374;p2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75" name="Google Shape;375;p2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3" name="Shape 383"/>
        <p:cNvGrpSpPr/>
        <p:nvPr/>
      </p:nvGrpSpPr>
      <p:grpSpPr>
        <a:xfrm>
          <a:off x="0" y="0"/>
          <a:ext cx="0" cy="0"/>
          <a:chOff x="0" y="0"/>
          <a:chExt cx="0" cy="0"/>
        </a:xfrm>
      </p:grpSpPr>
      <p:sp>
        <p:nvSpPr>
          <p:cNvPr id="384" name="Google Shape;384;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5" name="Google Shape;385;p2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86" name="Google Shape;386;p2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3" name="Shape 393"/>
        <p:cNvGrpSpPr/>
        <p:nvPr/>
      </p:nvGrpSpPr>
      <p:grpSpPr>
        <a:xfrm>
          <a:off x="0" y="0"/>
          <a:ext cx="0" cy="0"/>
          <a:chOff x="0" y="0"/>
          <a:chExt cx="0" cy="0"/>
        </a:xfrm>
      </p:grpSpPr>
      <p:sp>
        <p:nvSpPr>
          <p:cNvPr id="394" name="Google Shape;394;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5" name="Google Shape;395;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96" name="Google Shape;396;p2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7" name="Google Shape;407;p2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08" name="Google Shape;408;p2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6" name="Shape 416"/>
        <p:cNvGrpSpPr/>
        <p:nvPr/>
      </p:nvGrpSpPr>
      <p:grpSpPr>
        <a:xfrm>
          <a:off x="0" y="0"/>
          <a:ext cx="0" cy="0"/>
          <a:chOff x="0" y="0"/>
          <a:chExt cx="0" cy="0"/>
        </a:xfrm>
      </p:grpSpPr>
      <p:sp>
        <p:nvSpPr>
          <p:cNvPr id="417" name="Google Shape;417;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18" name="Google Shape;418;p2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19" name="Google Shape;419;p2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7" name="Shape 427"/>
        <p:cNvGrpSpPr/>
        <p:nvPr/>
      </p:nvGrpSpPr>
      <p:grpSpPr>
        <a:xfrm>
          <a:off x="0" y="0"/>
          <a:ext cx="0" cy="0"/>
          <a:chOff x="0" y="0"/>
          <a:chExt cx="0" cy="0"/>
        </a:xfrm>
      </p:grpSpPr>
      <p:sp>
        <p:nvSpPr>
          <p:cNvPr id="428" name="Google Shape;428;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9" name="Google Shape;429;p2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30" name="Google Shape;430;p2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8" name="Shape 438"/>
        <p:cNvGrpSpPr/>
        <p:nvPr/>
      </p:nvGrpSpPr>
      <p:grpSpPr>
        <a:xfrm>
          <a:off x="0" y="0"/>
          <a:ext cx="0" cy="0"/>
          <a:chOff x="0" y="0"/>
          <a:chExt cx="0" cy="0"/>
        </a:xfrm>
      </p:grpSpPr>
      <p:sp>
        <p:nvSpPr>
          <p:cNvPr id="439" name="Google Shape;439;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0" name="Google Shape;440;p2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41" name="Google Shape;441;p29: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6" name="Shape 446"/>
        <p:cNvGrpSpPr/>
        <p:nvPr/>
      </p:nvGrpSpPr>
      <p:grpSpPr>
        <a:xfrm>
          <a:off x="0" y="0"/>
          <a:ext cx="0" cy="0"/>
          <a:chOff x="0" y="0"/>
          <a:chExt cx="0" cy="0"/>
        </a:xfrm>
      </p:grpSpPr>
      <p:sp>
        <p:nvSpPr>
          <p:cNvPr id="447" name="Google Shape;447;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8" name="Google Shape;448;p3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49" name="Google Shape;449;p3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0" name="Google Shape;200;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1" name="Google Shape;201;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4" name="Shape 454"/>
        <p:cNvGrpSpPr/>
        <p:nvPr/>
      </p:nvGrpSpPr>
      <p:grpSpPr>
        <a:xfrm>
          <a:off x="0" y="0"/>
          <a:ext cx="0" cy="0"/>
          <a:chOff x="0" y="0"/>
          <a:chExt cx="0" cy="0"/>
        </a:xfrm>
      </p:grpSpPr>
      <p:sp>
        <p:nvSpPr>
          <p:cNvPr id="455" name="Google Shape;455;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56" name="Google Shape;456;p3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57" name="Google Shape;457;p3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2" name="Shape 462"/>
        <p:cNvGrpSpPr/>
        <p:nvPr/>
      </p:nvGrpSpPr>
      <p:grpSpPr>
        <a:xfrm>
          <a:off x="0" y="0"/>
          <a:ext cx="0" cy="0"/>
          <a:chOff x="0" y="0"/>
          <a:chExt cx="0" cy="0"/>
        </a:xfrm>
      </p:grpSpPr>
      <p:sp>
        <p:nvSpPr>
          <p:cNvPr id="463" name="Google Shape;463;p3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64" name="Google Shape;464;p3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65" name="Google Shape;465;p3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8" name="Shape 468"/>
        <p:cNvGrpSpPr/>
        <p:nvPr/>
      </p:nvGrpSpPr>
      <p:grpSpPr>
        <a:xfrm>
          <a:off x="0" y="0"/>
          <a:ext cx="0" cy="0"/>
          <a:chOff x="0" y="0"/>
          <a:chExt cx="0" cy="0"/>
        </a:xfrm>
      </p:grpSpPr>
      <p:sp>
        <p:nvSpPr>
          <p:cNvPr id="469" name="Google Shape;469;p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70" name="Google Shape;470;p3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71" name="Google Shape;471;p3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5" name="Shape 475"/>
        <p:cNvGrpSpPr/>
        <p:nvPr/>
      </p:nvGrpSpPr>
      <p:grpSpPr>
        <a:xfrm>
          <a:off x="0" y="0"/>
          <a:ext cx="0" cy="0"/>
          <a:chOff x="0" y="0"/>
          <a:chExt cx="0" cy="0"/>
        </a:xfrm>
      </p:grpSpPr>
      <p:sp>
        <p:nvSpPr>
          <p:cNvPr id="476" name="Google Shape;476;p3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77" name="Google Shape;477;p3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78" name="Google Shape;478;p3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2" name="Shape 482"/>
        <p:cNvGrpSpPr/>
        <p:nvPr/>
      </p:nvGrpSpPr>
      <p:grpSpPr>
        <a:xfrm>
          <a:off x="0" y="0"/>
          <a:ext cx="0" cy="0"/>
          <a:chOff x="0" y="0"/>
          <a:chExt cx="0" cy="0"/>
        </a:xfrm>
      </p:grpSpPr>
      <p:sp>
        <p:nvSpPr>
          <p:cNvPr id="483" name="Google Shape;483;p3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4" name="Google Shape;484;p3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85" name="Google Shape;485;p3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0" name="Shape 490"/>
        <p:cNvGrpSpPr/>
        <p:nvPr/>
      </p:nvGrpSpPr>
      <p:grpSpPr>
        <a:xfrm>
          <a:off x="0" y="0"/>
          <a:ext cx="0" cy="0"/>
          <a:chOff x="0" y="0"/>
          <a:chExt cx="0" cy="0"/>
        </a:xfrm>
      </p:grpSpPr>
      <p:sp>
        <p:nvSpPr>
          <p:cNvPr id="491" name="Google Shape;491;p3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92" name="Google Shape;492;p3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93" name="Google Shape;493;p3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3" name="Shape 503"/>
        <p:cNvGrpSpPr/>
        <p:nvPr/>
      </p:nvGrpSpPr>
      <p:grpSpPr>
        <a:xfrm>
          <a:off x="0" y="0"/>
          <a:ext cx="0" cy="0"/>
          <a:chOff x="0" y="0"/>
          <a:chExt cx="0" cy="0"/>
        </a:xfrm>
      </p:grpSpPr>
      <p:sp>
        <p:nvSpPr>
          <p:cNvPr id="504" name="Google Shape;504;p3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05" name="Google Shape;505;p3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06" name="Google Shape;506;p3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2" name="Shape 512"/>
        <p:cNvGrpSpPr/>
        <p:nvPr/>
      </p:nvGrpSpPr>
      <p:grpSpPr>
        <a:xfrm>
          <a:off x="0" y="0"/>
          <a:ext cx="0" cy="0"/>
          <a:chOff x="0" y="0"/>
          <a:chExt cx="0" cy="0"/>
        </a:xfrm>
      </p:grpSpPr>
      <p:sp>
        <p:nvSpPr>
          <p:cNvPr id="513" name="Google Shape;513;p3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14" name="Google Shape;514;p3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15" name="Google Shape;515;p3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1" name="Shape 521"/>
        <p:cNvGrpSpPr/>
        <p:nvPr/>
      </p:nvGrpSpPr>
      <p:grpSpPr>
        <a:xfrm>
          <a:off x="0" y="0"/>
          <a:ext cx="0" cy="0"/>
          <a:chOff x="0" y="0"/>
          <a:chExt cx="0" cy="0"/>
        </a:xfrm>
      </p:grpSpPr>
      <p:sp>
        <p:nvSpPr>
          <p:cNvPr id="522" name="Google Shape;522;p3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3" name="Google Shape;523;p3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24" name="Google Shape;524;p3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0" name="Shape 530"/>
        <p:cNvGrpSpPr/>
        <p:nvPr/>
      </p:nvGrpSpPr>
      <p:grpSpPr>
        <a:xfrm>
          <a:off x="0" y="0"/>
          <a:ext cx="0" cy="0"/>
          <a:chOff x="0" y="0"/>
          <a:chExt cx="0" cy="0"/>
        </a:xfrm>
      </p:grpSpPr>
      <p:sp>
        <p:nvSpPr>
          <p:cNvPr id="531" name="Google Shape;531;p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32" name="Google Shape;532;p4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33" name="Google Shape;533;p4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7" name="Google Shape;207;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8" name="Google Shape;208;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9" name="Shape 539"/>
        <p:cNvGrpSpPr/>
        <p:nvPr/>
      </p:nvGrpSpPr>
      <p:grpSpPr>
        <a:xfrm>
          <a:off x="0" y="0"/>
          <a:ext cx="0" cy="0"/>
          <a:chOff x="0" y="0"/>
          <a:chExt cx="0" cy="0"/>
        </a:xfrm>
      </p:grpSpPr>
      <p:sp>
        <p:nvSpPr>
          <p:cNvPr id="540" name="Google Shape;540;p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41" name="Google Shape;541;p4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42" name="Google Shape;542;p4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3" name="Shape 553"/>
        <p:cNvGrpSpPr/>
        <p:nvPr/>
      </p:nvGrpSpPr>
      <p:grpSpPr>
        <a:xfrm>
          <a:off x="0" y="0"/>
          <a:ext cx="0" cy="0"/>
          <a:chOff x="0" y="0"/>
          <a:chExt cx="0" cy="0"/>
        </a:xfrm>
      </p:grpSpPr>
      <p:sp>
        <p:nvSpPr>
          <p:cNvPr id="554" name="Google Shape;554;p4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55" name="Google Shape;555;p4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9" name="Shape 559"/>
        <p:cNvGrpSpPr/>
        <p:nvPr/>
      </p:nvGrpSpPr>
      <p:grpSpPr>
        <a:xfrm>
          <a:off x="0" y="0"/>
          <a:ext cx="0" cy="0"/>
          <a:chOff x="0" y="0"/>
          <a:chExt cx="0" cy="0"/>
        </a:xfrm>
      </p:grpSpPr>
      <p:sp>
        <p:nvSpPr>
          <p:cNvPr id="560" name="Google Shape;560;p4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61" name="Google Shape;561;p4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4" name="Google Shape;214;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5" name="Google Shape;215;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1" name="Google Shape;221;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2" name="Google Shape;222;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0" name="Google Shape;230;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1" name="Google Shape;231;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7" name="Google Shape;237;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8" name="Google Shape;238;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4" name="Google Shape;244;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4" name="Shape 14"/>
        <p:cNvGrpSpPr/>
        <p:nvPr/>
      </p:nvGrpSpPr>
      <p:grpSpPr>
        <a:xfrm>
          <a:off x="0" y="0"/>
          <a:ext cx="0" cy="0"/>
          <a:chOff x="0" y="0"/>
          <a:chExt cx="0" cy="0"/>
        </a:xfrm>
      </p:grpSpPr>
      <p:sp>
        <p:nvSpPr>
          <p:cNvPr id="15" name="Google Shape;15;p45"/>
          <p:cNvSpPr txBox="1"/>
          <p:nvPr>
            <p:ph type="ctrTitle"/>
          </p:nvPr>
        </p:nvSpPr>
        <p:spPr>
          <a:xfrm>
            <a:off x="6024034" y="4624668"/>
            <a:ext cx="5761567" cy="93345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2800"/>
              <a:buFont typeface="Calibri"/>
              <a:buNone/>
              <a:defRPr sz="28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45"/>
          <p:cNvSpPr txBox="1"/>
          <p:nvPr>
            <p:ph idx="1" type="subTitle"/>
          </p:nvPr>
        </p:nvSpPr>
        <p:spPr>
          <a:xfrm>
            <a:off x="6024034" y="5705024"/>
            <a:ext cx="5761567" cy="606129"/>
          </a:xfrm>
          <a:prstGeom prst="rect">
            <a:avLst/>
          </a:prstGeom>
          <a:noFill/>
          <a:ln>
            <a:noFill/>
          </a:ln>
        </p:spPr>
        <p:txBody>
          <a:bodyPr anchorCtr="0" anchor="t" bIns="45700" lIns="91425" spcFirstLastPara="1" rIns="91425" wrap="square" tIns="45700">
            <a:normAutofit/>
          </a:bodyPr>
          <a:lstStyle>
            <a:lvl1pPr lvl="0" algn="l">
              <a:lnSpc>
                <a:spcPct val="100000"/>
              </a:lnSpc>
              <a:spcBef>
                <a:spcPts val="300"/>
              </a:spcBef>
              <a:spcAft>
                <a:spcPts val="0"/>
              </a:spcAft>
              <a:buSzPts val="1050"/>
              <a:buNone/>
              <a:defRPr sz="1400">
                <a:solidFill>
                  <a:srgbClr val="888888"/>
                </a:solidFill>
              </a:defRPr>
            </a:lvl1pPr>
            <a:lvl2pPr lvl="1" algn="ctr">
              <a:lnSpc>
                <a:spcPct val="100000"/>
              </a:lnSpc>
              <a:spcBef>
                <a:spcPts val="600"/>
              </a:spcBef>
              <a:spcAft>
                <a:spcPts val="0"/>
              </a:spcAft>
              <a:buSzPts val="1350"/>
              <a:buNone/>
              <a:defRPr>
                <a:solidFill>
                  <a:srgbClr val="888888"/>
                </a:solidFill>
              </a:defRPr>
            </a:lvl2pPr>
            <a:lvl3pPr lvl="2" algn="ctr">
              <a:lnSpc>
                <a:spcPct val="100000"/>
              </a:lnSpc>
              <a:spcBef>
                <a:spcPts val="600"/>
              </a:spcBef>
              <a:spcAft>
                <a:spcPts val="0"/>
              </a:spcAft>
              <a:buSzPts val="1350"/>
              <a:buNone/>
              <a:defRPr>
                <a:solidFill>
                  <a:srgbClr val="888888"/>
                </a:solidFill>
              </a:defRPr>
            </a:lvl3pPr>
            <a:lvl4pPr lvl="3" algn="ctr">
              <a:lnSpc>
                <a:spcPct val="100000"/>
              </a:lnSpc>
              <a:spcBef>
                <a:spcPts val="600"/>
              </a:spcBef>
              <a:spcAft>
                <a:spcPts val="0"/>
              </a:spcAft>
              <a:buSzPts val="1350"/>
              <a:buNone/>
              <a:defRPr>
                <a:solidFill>
                  <a:srgbClr val="888888"/>
                </a:solidFill>
              </a:defRPr>
            </a:lvl4pPr>
            <a:lvl5pPr lvl="4" algn="ctr">
              <a:lnSpc>
                <a:spcPct val="100000"/>
              </a:lnSpc>
              <a:spcBef>
                <a:spcPts val="600"/>
              </a:spcBef>
              <a:spcAft>
                <a:spcPts val="0"/>
              </a:spcAft>
              <a:buSzPts val="1350"/>
              <a:buNone/>
              <a:defRPr>
                <a:solidFill>
                  <a:srgbClr val="888888"/>
                </a:solidFill>
              </a:defRPr>
            </a:lvl5pPr>
            <a:lvl6pPr lvl="5" algn="ctr">
              <a:lnSpc>
                <a:spcPct val="100000"/>
              </a:lnSpc>
              <a:spcBef>
                <a:spcPts val="360"/>
              </a:spcBef>
              <a:spcAft>
                <a:spcPts val="0"/>
              </a:spcAft>
              <a:buSzPts val="1350"/>
              <a:buNone/>
              <a:defRPr>
                <a:solidFill>
                  <a:srgbClr val="888888"/>
                </a:solidFill>
              </a:defRPr>
            </a:lvl6pPr>
            <a:lvl7pPr lvl="6" algn="ctr">
              <a:lnSpc>
                <a:spcPct val="100000"/>
              </a:lnSpc>
              <a:spcBef>
                <a:spcPts val="360"/>
              </a:spcBef>
              <a:spcAft>
                <a:spcPts val="0"/>
              </a:spcAft>
              <a:buSzPts val="1350"/>
              <a:buNone/>
              <a:defRPr>
                <a:solidFill>
                  <a:srgbClr val="888888"/>
                </a:solidFill>
              </a:defRPr>
            </a:lvl7pPr>
            <a:lvl8pPr lvl="7" algn="ctr">
              <a:lnSpc>
                <a:spcPct val="100000"/>
              </a:lnSpc>
              <a:spcBef>
                <a:spcPts val="360"/>
              </a:spcBef>
              <a:spcAft>
                <a:spcPts val="0"/>
              </a:spcAft>
              <a:buSzPts val="1350"/>
              <a:buNone/>
              <a:defRPr>
                <a:solidFill>
                  <a:srgbClr val="888888"/>
                </a:solidFill>
              </a:defRPr>
            </a:lvl8pPr>
            <a:lvl9pPr lvl="8" algn="ctr">
              <a:lnSpc>
                <a:spcPct val="100000"/>
              </a:lnSpc>
              <a:spcBef>
                <a:spcPts val="360"/>
              </a:spcBef>
              <a:spcAft>
                <a:spcPts val="0"/>
              </a:spcAft>
              <a:buSzPts val="1350"/>
              <a:buNone/>
              <a:defRPr>
                <a:solidFill>
                  <a:srgbClr val="888888"/>
                </a:solidFill>
              </a:defRPr>
            </a:lvl9pPr>
          </a:lstStyle>
          <a:p/>
        </p:txBody>
      </p:sp>
      <p:sp>
        <p:nvSpPr>
          <p:cNvPr id="17" name="Google Shape;17;p45"/>
          <p:cNvSpPr txBox="1"/>
          <p:nvPr>
            <p:ph idx="10" type="dt"/>
          </p:nvPr>
        </p:nvSpPr>
        <p:spPr>
          <a:xfrm>
            <a:off x="6024035" y="6425641"/>
            <a:ext cx="2020296"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45"/>
          <p:cNvSpPr txBox="1"/>
          <p:nvPr>
            <p:ph idx="11" type="ftr"/>
          </p:nvPr>
        </p:nvSpPr>
        <p:spPr>
          <a:xfrm>
            <a:off x="8414872" y="6425641"/>
            <a:ext cx="337072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5"/>
          <p:cNvSpPr/>
          <p:nvPr/>
        </p:nvSpPr>
        <p:spPr>
          <a:xfrm>
            <a:off x="376767" y="228600"/>
            <a:ext cx="5647267" cy="4187952"/>
          </a:xfrm>
          <a:prstGeom prst="rect">
            <a:avLst/>
          </a:prstGeom>
          <a:solidFill>
            <a:srgbClr val="DDBA2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0" name="Google Shape;20;p45"/>
          <p:cNvSpPr/>
          <p:nvPr/>
        </p:nvSpPr>
        <p:spPr>
          <a:xfrm>
            <a:off x="9069917" y="228600"/>
            <a:ext cx="2743200" cy="2039112"/>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1" name="Google Shape;21;p45"/>
          <p:cNvSpPr/>
          <p:nvPr/>
        </p:nvSpPr>
        <p:spPr>
          <a:xfrm>
            <a:off x="6165851" y="2377440"/>
            <a:ext cx="2743200" cy="2039112"/>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2" name="Google Shape;22;p45"/>
          <p:cNvSpPr/>
          <p:nvPr/>
        </p:nvSpPr>
        <p:spPr>
          <a:xfrm>
            <a:off x="6165851" y="228600"/>
            <a:ext cx="2743200" cy="2039112"/>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3" name="Google Shape;23;p45"/>
          <p:cNvSpPr/>
          <p:nvPr/>
        </p:nvSpPr>
        <p:spPr>
          <a:xfrm>
            <a:off x="9069917" y="2377440"/>
            <a:ext cx="2743200" cy="203911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stage1-WHITE.pdf" id="24" name="Google Shape;24;p45"/>
          <p:cNvPicPr preferRelativeResize="0"/>
          <p:nvPr/>
        </p:nvPicPr>
        <p:blipFill rotWithShape="1">
          <a:blip r:embed="rId2">
            <a:alphaModFix amt="19000"/>
          </a:blip>
          <a:srcRect b="0" l="0" r="0" t="0"/>
          <a:stretch/>
        </p:blipFill>
        <p:spPr>
          <a:xfrm>
            <a:off x="-592001" y="-175316"/>
            <a:ext cx="4478449" cy="3358837"/>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 Content">
  <p:cSld name="4 Content">
    <p:spTree>
      <p:nvGrpSpPr>
        <p:cNvPr id="96" name="Shape 96"/>
        <p:cNvGrpSpPr/>
        <p:nvPr/>
      </p:nvGrpSpPr>
      <p:grpSpPr>
        <a:xfrm>
          <a:off x="0" y="0"/>
          <a:ext cx="0" cy="0"/>
          <a:chOff x="0" y="0"/>
          <a:chExt cx="0" cy="0"/>
        </a:xfrm>
      </p:grpSpPr>
      <p:sp>
        <p:nvSpPr>
          <p:cNvPr id="97" name="Google Shape;97;p54"/>
          <p:cNvSpPr txBox="1"/>
          <p:nvPr>
            <p:ph type="title"/>
          </p:nvPr>
        </p:nvSpPr>
        <p:spPr>
          <a:xfrm>
            <a:off x="1469683" y="484094"/>
            <a:ext cx="10075084" cy="1116106"/>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rgbClr val="000000"/>
              </a:buClr>
              <a:buSzPts val="3600"/>
              <a:buFont typeface="Calibri"/>
              <a:buNone/>
              <a:defRPr>
                <a:solidFill>
                  <a:srgbClr val="00000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54"/>
          <p:cNvSpPr txBox="1"/>
          <p:nvPr>
            <p:ph idx="10" type="dt"/>
          </p:nvPr>
        </p:nvSpPr>
        <p:spPr>
          <a:xfrm>
            <a:off x="9060329" y="6423586"/>
            <a:ext cx="28448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9" name="Google Shape;99;p54"/>
          <p:cNvSpPr txBox="1"/>
          <p:nvPr>
            <p:ph idx="11" type="ftr"/>
          </p:nvPr>
        </p:nvSpPr>
        <p:spPr>
          <a:xfrm>
            <a:off x="268941" y="6423586"/>
            <a:ext cx="8163859"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54"/>
          <p:cNvSpPr txBox="1"/>
          <p:nvPr>
            <p:ph idx="1" type="body"/>
          </p:nvPr>
        </p:nvSpPr>
        <p:spPr>
          <a:xfrm>
            <a:off x="1475611" y="1985963"/>
            <a:ext cx="4876551" cy="1965960"/>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sz="1800"/>
            </a:lvl1pPr>
            <a:lvl2pPr indent="-314325" lvl="1" marL="914400" algn="l">
              <a:lnSpc>
                <a:spcPct val="100000"/>
              </a:lnSpc>
              <a:spcBef>
                <a:spcPts val="600"/>
              </a:spcBef>
              <a:spcAft>
                <a:spcPts val="0"/>
              </a:spcAft>
              <a:buSzPts val="1350"/>
              <a:buChar char="■"/>
              <a:defRPr sz="1800"/>
            </a:lvl2pPr>
            <a:lvl3pPr indent="-314325" lvl="2" marL="1371600" algn="l">
              <a:lnSpc>
                <a:spcPct val="100000"/>
              </a:lnSpc>
              <a:spcBef>
                <a:spcPts val="600"/>
              </a:spcBef>
              <a:spcAft>
                <a:spcPts val="0"/>
              </a:spcAft>
              <a:buSzPts val="1350"/>
              <a:buChar char="■"/>
              <a:defRPr sz="1800"/>
            </a:lvl3pPr>
            <a:lvl4pPr indent="-314325" lvl="3" marL="1828800" algn="l">
              <a:lnSpc>
                <a:spcPct val="100000"/>
              </a:lnSpc>
              <a:spcBef>
                <a:spcPts val="600"/>
              </a:spcBef>
              <a:spcAft>
                <a:spcPts val="0"/>
              </a:spcAft>
              <a:buSzPts val="1350"/>
              <a:buChar char="■"/>
              <a:defRPr sz="1800"/>
            </a:lvl4pPr>
            <a:lvl5pPr indent="-314325" lvl="4" marL="2286000" algn="l">
              <a:lnSpc>
                <a:spcPct val="100000"/>
              </a:lnSpc>
              <a:spcBef>
                <a:spcPts val="600"/>
              </a:spcBef>
              <a:spcAft>
                <a:spcPts val="0"/>
              </a:spcAft>
              <a:buSzPts val="1350"/>
              <a:buChar char="■"/>
              <a:defRPr sz="1800"/>
            </a:lvl5pPr>
            <a:lvl6pPr indent="-314325" lvl="5" marL="2743200" algn="l">
              <a:lnSpc>
                <a:spcPct val="100000"/>
              </a:lnSpc>
              <a:spcBef>
                <a:spcPts val="360"/>
              </a:spcBef>
              <a:spcAft>
                <a:spcPts val="0"/>
              </a:spcAft>
              <a:buSzPts val="1350"/>
              <a:buChar char="■"/>
              <a:defRPr sz="1800"/>
            </a:lvl6pPr>
            <a:lvl7pPr indent="-314325" lvl="6" marL="3200400" algn="l">
              <a:lnSpc>
                <a:spcPct val="100000"/>
              </a:lnSpc>
              <a:spcBef>
                <a:spcPts val="360"/>
              </a:spcBef>
              <a:spcAft>
                <a:spcPts val="0"/>
              </a:spcAft>
              <a:buSzPts val="1350"/>
              <a:buChar char="■"/>
              <a:defRPr sz="1800"/>
            </a:lvl7pPr>
            <a:lvl8pPr indent="-314325" lvl="7" marL="3657600" algn="l">
              <a:lnSpc>
                <a:spcPct val="100000"/>
              </a:lnSpc>
              <a:spcBef>
                <a:spcPts val="360"/>
              </a:spcBef>
              <a:spcAft>
                <a:spcPts val="0"/>
              </a:spcAft>
              <a:buSzPts val="1350"/>
              <a:buChar char="■"/>
              <a:defRPr sz="1800"/>
            </a:lvl8pPr>
            <a:lvl9pPr indent="-314325" lvl="8" marL="4114800" algn="l">
              <a:lnSpc>
                <a:spcPct val="100000"/>
              </a:lnSpc>
              <a:spcBef>
                <a:spcPts val="360"/>
              </a:spcBef>
              <a:spcAft>
                <a:spcPts val="0"/>
              </a:spcAft>
              <a:buSzPts val="1350"/>
              <a:buChar char="■"/>
              <a:defRPr sz="1800"/>
            </a:lvl9pPr>
          </a:lstStyle>
          <a:p/>
        </p:txBody>
      </p:sp>
      <p:sp>
        <p:nvSpPr>
          <p:cNvPr id="101" name="Google Shape;101;p54"/>
          <p:cNvSpPr txBox="1"/>
          <p:nvPr>
            <p:ph idx="2" type="body"/>
          </p:nvPr>
        </p:nvSpPr>
        <p:spPr>
          <a:xfrm>
            <a:off x="1475611" y="4164965"/>
            <a:ext cx="4876551" cy="1965960"/>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sz="1800"/>
            </a:lvl1pPr>
            <a:lvl2pPr indent="-314325" lvl="1" marL="914400" algn="l">
              <a:lnSpc>
                <a:spcPct val="100000"/>
              </a:lnSpc>
              <a:spcBef>
                <a:spcPts val="600"/>
              </a:spcBef>
              <a:spcAft>
                <a:spcPts val="0"/>
              </a:spcAft>
              <a:buSzPts val="1350"/>
              <a:buChar char="■"/>
              <a:defRPr sz="1800"/>
            </a:lvl2pPr>
            <a:lvl3pPr indent="-314325" lvl="2" marL="1371600" algn="l">
              <a:lnSpc>
                <a:spcPct val="100000"/>
              </a:lnSpc>
              <a:spcBef>
                <a:spcPts val="600"/>
              </a:spcBef>
              <a:spcAft>
                <a:spcPts val="0"/>
              </a:spcAft>
              <a:buSzPts val="1350"/>
              <a:buChar char="■"/>
              <a:defRPr sz="1800"/>
            </a:lvl3pPr>
            <a:lvl4pPr indent="-314325" lvl="3" marL="1828800" algn="l">
              <a:lnSpc>
                <a:spcPct val="100000"/>
              </a:lnSpc>
              <a:spcBef>
                <a:spcPts val="600"/>
              </a:spcBef>
              <a:spcAft>
                <a:spcPts val="0"/>
              </a:spcAft>
              <a:buSzPts val="1350"/>
              <a:buChar char="■"/>
              <a:defRPr sz="1800"/>
            </a:lvl4pPr>
            <a:lvl5pPr indent="-314325" lvl="4" marL="2286000" algn="l">
              <a:lnSpc>
                <a:spcPct val="100000"/>
              </a:lnSpc>
              <a:spcBef>
                <a:spcPts val="600"/>
              </a:spcBef>
              <a:spcAft>
                <a:spcPts val="0"/>
              </a:spcAft>
              <a:buSzPts val="1350"/>
              <a:buChar char="■"/>
              <a:defRPr sz="1800"/>
            </a:lvl5pPr>
            <a:lvl6pPr indent="-314325" lvl="5" marL="2743200" algn="l">
              <a:lnSpc>
                <a:spcPct val="100000"/>
              </a:lnSpc>
              <a:spcBef>
                <a:spcPts val="360"/>
              </a:spcBef>
              <a:spcAft>
                <a:spcPts val="0"/>
              </a:spcAft>
              <a:buSzPts val="1350"/>
              <a:buChar char="■"/>
              <a:defRPr sz="1800"/>
            </a:lvl6pPr>
            <a:lvl7pPr indent="-314325" lvl="6" marL="3200400" algn="l">
              <a:lnSpc>
                <a:spcPct val="100000"/>
              </a:lnSpc>
              <a:spcBef>
                <a:spcPts val="360"/>
              </a:spcBef>
              <a:spcAft>
                <a:spcPts val="0"/>
              </a:spcAft>
              <a:buSzPts val="1350"/>
              <a:buChar char="■"/>
              <a:defRPr sz="1800"/>
            </a:lvl7pPr>
            <a:lvl8pPr indent="-314325" lvl="7" marL="3657600" algn="l">
              <a:lnSpc>
                <a:spcPct val="100000"/>
              </a:lnSpc>
              <a:spcBef>
                <a:spcPts val="360"/>
              </a:spcBef>
              <a:spcAft>
                <a:spcPts val="0"/>
              </a:spcAft>
              <a:buSzPts val="1350"/>
              <a:buChar char="■"/>
              <a:defRPr sz="1800"/>
            </a:lvl8pPr>
            <a:lvl9pPr indent="-314325" lvl="8" marL="4114800" algn="l">
              <a:lnSpc>
                <a:spcPct val="100000"/>
              </a:lnSpc>
              <a:spcBef>
                <a:spcPts val="360"/>
              </a:spcBef>
              <a:spcAft>
                <a:spcPts val="0"/>
              </a:spcAft>
              <a:buSzPts val="1350"/>
              <a:buChar char="■"/>
              <a:defRPr sz="1800"/>
            </a:lvl9pPr>
          </a:lstStyle>
          <a:p/>
        </p:txBody>
      </p:sp>
      <p:sp>
        <p:nvSpPr>
          <p:cNvPr id="102" name="Google Shape;102;p54"/>
          <p:cNvSpPr txBox="1"/>
          <p:nvPr>
            <p:ph idx="3" type="body"/>
          </p:nvPr>
        </p:nvSpPr>
        <p:spPr>
          <a:xfrm>
            <a:off x="6685151" y="1985963"/>
            <a:ext cx="4876800" cy="1965960"/>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sz="1800"/>
            </a:lvl1pPr>
            <a:lvl2pPr indent="-314325" lvl="1" marL="914400" algn="l">
              <a:lnSpc>
                <a:spcPct val="100000"/>
              </a:lnSpc>
              <a:spcBef>
                <a:spcPts val="600"/>
              </a:spcBef>
              <a:spcAft>
                <a:spcPts val="0"/>
              </a:spcAft>
              <a:buSzPts val="1350"/>
              <a:buChar char="■"/>
              <a:defRPr sz="1800"/>
            </a:lvl2pPr>
            <a:lvl3pPr indent="-314325" lvl="2" marL="1371600" algn="l">
              <a:lnSpc>
                <a:spcPct val="100000"/>
              </a:lnSpc>
              <a:spcBef>
                <a:spcPts val="600"/>
              </a:spcBef>
              <a:spcAft>
                <a:spcPts val="0"/>
              </a:spcAft>
              <a:buSzPts val="1350"/>
              <a:buChar char="■"/>
              <a:defRPr sz="1800"/>
            </a:lvl3pPr>
            <a:lvl4pPr indent="-314325" lvl="3" marL="1828800" algn="l">
              <a:lnSpc>
                <a:spcPct val="100000"/>
              </a:lnSpc>
              <a:spcBef>
                <a:spcPts val="600"/>
              </a:spcBef>
              <a:spcAft>
                <a:spcPts val="0"/>
              </a:spcAft>
              <a:buSzPts val="1350"/>
              <a:buChar char="■"/>
              <a:defRPr sz="1800"/>
            </a:lvl4pPr>
            <a:lvl5pPr indent="-314325" lvl="4" marL="2286000" algn="l">
              <a:lnSpc>
                <a:spcPct val="100000"/>
              </a:lnSpc>
              <a:spcBef>
                <a:spcPts val="600"/>
              </a:spcBef>
              <a:spcAft>
                <a:spcPts val="0"/>
              </a:spcAft>
              <a:buSzPts val="1350"/>
              <a:buChar char="■"/>
              <a:defRPr sz="1800"/>
            </a:lvl5pPr>
            <a:lvl6pPr indent="-314325" lvl="5" marL="2743200" algn="l">
              <a:lnSpc>
                <a:spcPct val="100000"/>
              </a:lnSpc>
              <a:spcBef>
                <a:spcPts val="360"/>
              </a:spcBef>
              <a:spcAft>
                <a:spcPts val="0"/>
              </a:spcAft>
              <a:buSzPts val="1350"/>
              <a:buChar char="■"/>
              <a:defRPr sz="1800"/>
            </a:lvl6pPr>
            <a:lvl7pPr indent="-314325" lvl="6" marL="3200400" algn="l">
              <a:lnSpc>
                <a:spcPct val="100000"/>
              </a:lnSpc>
              <a:spcBef>
                <a:spcPts val="360"/>
              </a:spcBef>
              <a:spcAft>
                <a:spcPts val="0"/>
              </a:spcAft>
              <a:buSzPts val="1350"/>
              <a:buChar char="■"/>
              <a:defRPr sz="1800"/>
            </a:lvl7pPr>
            <a:lvl8pPr indent="-314325" lvl="7" marL="3657600" algn="l">
              <a:lnSpc>
                <a:spcPct val="100000"/>
              </a:lnSpc>
              <a:spcBef>
                <a:spcPts val="360"/>
              </a:spcBef>
              <a:spcAft>
                <a:spcPts val="0"/>
              </a:spcAft>
              <a:buSzPts val="1350"/>
              <a:buChar char="■"/>
              <a:defRPr sz="1800"/>
            </a:lvl8pPr>
            <a:lvl9pPr indent="-314325" lvl="8" marL="4114800" algn="l">
              <a:lnSpc>
                <a:spcPct val="100000"/>
              </a:lnSpc>
              <a:spcBef>
                <a:spcPts val="360"/>
              </a:spcBef>
              <a:spcAft>
                <a:spcPts val="0"/>
              </a:spcAft>
              <a:buSzPts val="1350"/>
              <a:buChar char="■"/>
              <a:defRPr sz="1800"/>
            </a:lvl9pPr>
          </a:lstStyle>
          <a:p/>
        </p:txBody>
      </p:sp>
      <p:sp>
        <p:nvSpPr>
          <p:cNvPr id="103" name="Google Shape;103;p54"/>
          <p:cNvSpPr txBox="1"/>
          <p:nvPr>
            <p:ph idx="4" type="body"/>
          </p:nvPr>
        </p:nvSpPr>
        <p:spPr>
          <a:xfrm>
            <a:off x="6685151" y="4169664"/>
            <a:ext cx="4876800" cy="1965960"/>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sz="1800"/>
            </a:lvl1pPr>
            <a:lvl2pPr indent="-314325" lvl="1" marL="914400" algn="l">
              <a:lnSpc>
                <a:spcPct val="100000"/>
              </a:lnSpc>
              <a:spcBef>
                <a:spcPts val="600"/>
              </a:spcBef>
              <a:spcAft>
                <a:spcPts val="0"/>
              </a:spcAft>
              <a:buSzPts val="1350"/>
              <a:buChar char="■"/>
              <a:defRPr sz="1800"/>
            </a:lvl2pPr>
            <a:lvl3pPr indent="-314325" lvl="2" marL="1371600" algn="l">
              <a:lnSpc>
                <a:spcPct val="100000"/>
              </a:lnSpc>
              <a:spcBef>
                <a:spcPts val="600"/>
              </a:spcBef>
              <a:spcAft>
                <a:spcPts val="0"/>
              </a:spcAft>
              <a:buSzPts val="1350"/>
              <a:buChar char="■"/>
              <a:defRPr sz="1800"/>
            </a:lvl3pPr>
            <a:lvl4pPr indent="-314325" lvl="3" marL="1828800" algn="l">
              <a:lnSpc>
                <a:spcPct val="100000"/>
              </a:lnSpc>
              <a:spcBef>
                <a:spcPts val="600"/>
              </a:spcBef>
              <a:spcAft>
                <a:spcPts val="0"/>
              </a:spcAft>
              <a:buSzPts val="1350"/>
              <a:buChar char="■"/>
              <a:defRPr sz="1800"/>
            </a:lvl4pPr>
            <a:lvl5pPr indent="-314325" lvl="4" marL="2286000" algn="l">
              <a:lnSpc>
                <a:spcPct val="100000"/>
              </a:lnSpc>
              <a:spcBef>
                <a:spcPts val="600"/>
              </a:spcBef>
              <a:spcAft>
                <a:spcPts val="0"/>
              </a:spcAft>
              <a:buSzPts val="1350"/>
              <a:buChar char="■"/>
              <a:defRPr sz="1800"/>
            </a:lvl5pPr>
            <a:lvl6pPr indent="-314325" lvl="5" marL="2743200" algn="l">
              <a:lnSpc>
                <a:spcPct val="100000"/>
              </a:lnSpc>
              <a:spcBef>
                <a:spcPts val="360"/>
              </a:spcBef>
              <a:spcAft>
                <a:spcPts val="0"/>
              </a:spcAft>
              <a:buSzPts val="1350"/>
              <a:buChar char="■"/>
              <a:defRPr sz="1800"/>
            </a:lvl6pPr>
            <a:lvl7pPr indent="-314325" lvl="6" marL="3200400" algn="l">
              <a:lnSpc>
                <a:spcPct val="100000"/>
              </a:lnSpc>
              <a:spcBef>
                <a:spcPts val="360"/>
              </a:spcBef>
              <a:spcAft>
                <a:spcPts val="0"/>
              </a:spcAft>
              <a:buSzPts val="1350"/>
              <a:buChar char="■"/>
              <a:defRPr sz="1800"/>
            </a:lvl7pPr>
            <a:lvl8pPr indent="-314325" lvl="7" marL="3657600" algn="l">
              <a:lnSpc>
                <a:spcPct val="100000"/>
              </a:lnSpc>
              <a:spcBef>
                <a:spcPts val="360"/>
              </a:spcBef>
              <a:spcAft>
                <a:spcPts val="0"/>
              </a:spcAft>
              <a:buSzPts val="1350"/>
              <a:buChar char="■"/>
              <a:defRPr sz="1800"/>
            </a:lvl8pPr>
            <a:lvl9pPr indent="-314325" lvl="8" marL="4114800" algn="l">
              <a:lnSpc>
                <a:spcPct val="100000"/>
              </a:lnSpc>
              <a:spcBef>
                <a:spcPts val="360"/>
              </a:spcBef>
              <a:spcAft>
                <a:spcPts val="0"/>
              </a:spcAft>
              <a:buSzPts val="1350"/>
              <a:buChar char="■"/>
              <a:defRPr sz="1800"/>
            </a:lvl9pPr>
          </a:lstStyle>
          <a:p/>
        </p:txBody>
      </p:sp>
      <p:sp>
        <p:nvSpPr>
          <p:cNvPr id="104" name="Google Shape;104;p54"/>
          <p:cNvSpPr/>
          <p:nvPr/>
        </p:nvSpPr>
        <p:spPr>
          <a:xfrm>
            <a:off x="268941" y="197802"/>
            <a:ext cx="1063556" cy="1402398"/>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stage2-WHITE.pdf" id="105" name="Google Shape;105;p54"/>
          <p:cNvPicPr preferRelativeResize="0"/>
          <p:nvPr/>
        </p:nvPicPr>
        <p:blipFill rotWithShape="1">
          <a:blip r:embed="rId2">
            <a:alphaModFix amt="16000"/>
          </a:blip>
          <a:srcRect b="0" l="0" r="0" t="0"/>
          <a:stretch/>
        </p:blipFill>
        <p:spPr>
          <a:xfrm>
            <a:off x="379983" y="484094"/>
            <a:ext cx="846152" cy="634614"/>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106" name="Shape 106"/>
        <p:cNvGrpSpPr/>
        <p:nvPr/>
      </p:nvGrpSpPr>
      <p:grpSpPr>
        <a:xfrm>
          <a:off x="0" y="0"/>
          <a:ext cx="0" cy="0"/>
          <a:chOff x="0" y="0"/>
          <a:chExt cx="0" cy="0"/>
        </a:xfrm>
      </p:grpSpPr>
      <p:sp>
        <p:nvSpPr>
          <p:cNvPr id="107" name="Google Shape;107;p55"/>
          <p:cNvSpPr txBox="1"/>
          <p:nvPr>
            <p:ph type="title"/>
          </p:nvPr>
        </p:nvSpPr>
        <p:spPr>
          <a:xfrm>
            <a:off x="1483562" y="484094"/>
            <a:ext cx="10075084" cy="1116106"/>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3600"/>
              <a:buFont typeface="Calibri"/>
              <a:buNone/>
              <a:defRPr>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8" name="Google Shape;108;p55"/>
          <p:cNvSpPr txBox="1"/>
          <p:nvPr>
            <p:ph idx="10" type="dt"/>
          </p:nvPr>
        </p:nvSpPr>
        <p:spPr>
          <a:xfrm>
            <a:off x="9060329" y="6423586"/>
            <a:ext cx="28448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55"/>
          <p:cNvSpPr txBox="1"/>
          <p:nvPr>
            <p:ph idx="11" type="ftr"/>
          </p:nvPr>
        </p:nvSpPr>
        <p:spPr>
          <a:xfrm>
            <a:off x="268941" y="6423586"/>
            <a:ext cx="8163859"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55"/>
          <p:cNvSpPr/>
          <p:nvPr/>
        </p:nvSpPr>
        <p:spPr>
          <a:xfrm>
            <a:off x="268941" y="197802"/>
            <a:ext cx="1063556" cy="1402398"/>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stage2-WHITE.pdf" id="111" name="Google Shape;111;p55"/>
          <p:cNvPicPr preferRelativeResize="0"/>
          <p:nvPr/>
        </p:nvPicPr>
        <p:blipFill rotWithShape="1">
          <a:blip r:embed="rId2">
            <a:alphaModFix amt="16000"/>
          </a:blip>
          <a:srcRect b="0" l="0" r="0" t="0"/>
          <a:stretch/>
        </p:blipFill>
        <p:spPr>
          <a:xfrm>
            <a:off x="379983" y="484094"/>
            <a:ext cx="846152" cy="634614"/>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12" name="Shape 112"/>
        <p:cNvGrpSpPr/>
        <p:nvPr/>
      </p:nvGrpSpPr>
      <p:grpSpPr>
        <a:xfrm>
          <a:off x="0" y="0"/>
          <a:ext cx="0" cy="0"/>
          <a:chOff x="0" y="0"/>
          <a:chExt cx="0" cy="0"/>
        </a:xfrm>
      </p:grpSpPr>
      <p:sp>
        <p:nvSpPr>
          <p:cNvPr id="113" name="Google Shape;113;p56"/>
          <p:cNvSpPr txBox="1"/>
          <p:nvPr>
            <p:ph idx="10" type="dt"/>
          </p:nvPr>
        </p:nvSpPr>
        <p:spPr>
          <a:xfrm>
            <a:off x="9060329" y="6423586"/>
            <a:ext cx="28448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4" name="Google Shape;114;p56"/>
          <p:cNvSpPr txBox="1"/>
          <p:nvPr>
            <p:ph idx="11" type="ftr"/>
          </p:nvPr>
        </p:nvSpPr>
        <p:spPr>
          <a:xfrm>
            <a:off x="268941" y="6423586"/>
            <a:ext cx="8163859"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5" name="Google Shape;115;p56"/>
          <p:cNvSpPr/>
          <p:nvPr/>
        </p:nvSpPr>
        <p:spPr>
          <a:xfrm>
            <a:off x="268941" y="197803"/>
            <a:ext cx="1063556" cy="812029"/>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stage2-WHITE.pdf" id="116" name="Google Shape;116;p56"/>
          <p:cNvPicPr preferRelativeResize="0"/>
          <p:nvPr/>
        </p:nvPicPr>
        <p:blipFill rotWithShape="1">
          <a:blip r:embed="rId2">
            <a:alphaModFix amt="16000"/>
          </a:blip>
          <a:srcRect b="0" l="0" r="0" t="0"/>
          <a:stretch/>
        </p:blipFill>
        <p:spPr>
          <a:xfrm>
            <a:off x="379983" y="286285"/>
            <a:ext cx="846152" cy="634614"/>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17" name="Shape 117"/>
        <p:cNvGrpSpPr/>
        <p:nvPr/>
      </p:nvGrpSpPr>
      <p:grpSpPr>
        <a:xfrm>
          <a:off x="0" y="0"/>
          <a:ext cx="0" cy="0"/>
          <a:chOff x="0" y="0"/>
          <a:chExt cx="0" cy="0"/>
        </a:xfrm>
      </p:grpSpPr>
      <p:sp>
        <p:nvSpPr>
          <p:cNvPr id="118" name="Google Shape;118;p57"/>
          <p:cNvSpPr/>
          <p:nvPr/>
        </p:nvSpPr>
        <p:spPr>
          <a:xfrm>
            <a:off x="376768" y="228600"/>
            <a:ext cx="4601633" cy="634523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19" name="Google Shape;119;p57"/>
          <p:cNvSpPr txBox="1"/>
          <p:nvPr>
            <p:ph type="title"/>
          </p:nvPr>
        </p:nvSpPr>
        <p:spPr>
          <a:xfrm>
            <a:off x="507407" y="2665449"/>
            <a:ext cx="4340352" cy="116205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lt1"/>
              </a:buClr>
              <a:buSzPts val="2600"/>
              <a:buFont typeface="Calibri"/>
              <a:buNone/>
              <a:defRPr b="0" sz="2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0" name="Google Shape;120;p57"/>
          <p:cNvSpPr txBox="1"/>
          <p:nvPr>
            <p:ph idx="1" type="body"/>
          </p:nvPr>
        </p:nvSpPr>
        <p:spPr>
          <a:xfrm>
            <a:off x="5558368" y="273051"/>
            <a:ext cx="6129865" cy="5853113"/>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sz="1800"/>
            </a:lvl1pPr>
            <a:lvl2pPr indent="-314325" lvl="1" marL="914400" algn="l">
              <a:lnSpc>
                <a:spcPct val="100000"/>
              </a:lnSpc>
              <a:spcBef>
                <a:spcPts val="600"/>
              </a:spcBef>
              <a:spcAft>
                <a:spcPts val="0"/>
              </a:spcAft>
              <a:buSzPts val="1350"/>
              <a:buChar char="■"/>
              <a:defRPr sz="1800"/>
            </a:lvl2pPr>
            <a:lvl3pPr indent="-314325" lvl="2" marL="1371600" algn="l">
              <a:lnSpc>
                <a:spcPct val="100000"/>
              </a:lnSpc>
              <a:spcBef>
                <a:spcPts val="600"/>
              </a:spcBef>
              <a:spcAft>
                <a:spcPts val="0"/>
              </a:spcAft>
              <a:buSzPts val="1350"/>
              <a:buChar char="■"/>
              <a:defRPr sz="1800"/>
            </a:lvl3pPr>
            <a:lvl4pPr indent="-314325" lvl="3" marL="1828800" algn="l">
              <a:lnSpc>
                <a:spcPct val="100000"/>
              </a:lnSpc>
              <a:spcBef>
                <a:spcPts val="600"/>
              </a:spcBef>
              <a:spcAft>
                <a:spcPts val="0"/>
              </a:spcAft>
              <a:buSzPts val="1350"/>
              <a:buChar char="■"/>
              <a:defRPr sz="1800"/>
            </a:lvl4pPr>
            <a:lvl5pPr indent="-314325" lvl="4" marL="2286000" algn="l">
              <a:lnSpc>
                <a:spcPct val="100000"/>
              </a:lnSpc>
              <a:spcBef>
                <a:spcPts val="600"/>
              </a:spcBef>
              <a:spcAft>
                <a:spcPts val="0"/>
              </a:spcAft>
              <a:buSzPts val="1350"/>
              <a:buChar char="■"/>
              <a:defRPr sz="1800"/>
            </a:lvl5pPr>
            <a:lvl6pPr indent="-323850" lvl="5" marL="2743200" algn="l">
              <a:lnSpc>
                <a:spcPct val="100000"/>
              </a:lnSpc>
              <a:spcBef>
                <a:spcPts val="400"/>
              </a:spcBef>
              <a:spcAft>
                <a:spcPts val="0"/>
              </a:spcAft>
              <a:buSzPts val="1500"/>
              <a:buChar char="■"/>
              <a:defRPr sz="2000"/>
            </a:lvl6pPr>
            <a:lvl7pPr indent="-323850" lvl="6" marL="3200400" algn="l">
              <a:lnSpc>
                <a:spcPct val="100000"/>
              </a:lnSpc>
              <a:spcBef>
                <a:spcPts val="400"/>
              </a:spcBef>
              <a:spcAft>
                <a:spcPts val="0"/>
              </a:spcAft>
              <a:buSzPts val="1500"/>
              <a:buChar char="■"/>
              <a:defRPr sz="2000"/>
            </a:lvl7pPr>
            <a:lvl8pPr indent="-323850" lvl="7" marL="3657600" algn="l">
              <a:lnSpc>
                <a:spcPct val="100000"/>
              </a:lnSpc>
              <a:spcBef>
                <a:spcPts val="400"/>
              </a:spcBef>
              <a:spcAft>
                <a:spcPts val="0"/>
              </a:spcAft>
              <a:buSzPts val="1500"/>
              <a:buChar char="■"/>
              <a:defRPr sz="2000"/>
            </a:lvl8pPr>
            <a:lvl9pPr indent="-323850" lvl="8" marL="4114800" algn="l">
              <a:lnSpc>
                <a:spcPct val="100000"/>
              </a:lnSpc>
              <a:spcBef>
                <a:spcPts val="400"/>
              </a:spcBef>
              <a:spcAft>
                <a:spcPts val="0"/>
              </a:spcAft>
              <a:buSzPts val="1500"/>
              <a:buChar char="■"/>
              <a:defRPr sz="2000"/>
            </a:lvl9pPr>
          </a:lstStyle>
          <a:p/>
        </p:txBody>
      </p:sp>
      <p:sp>
        <p:nvSpPr>
          <p:cNvPr id="121" name="Google Shape;121;p57"/>
          <p:cNvSpPr txBox="1"/>
          <p:nvPr>
            <p:ph idx="2" type="body"/>
          </p:nvPr>
        </p:nvSpPr>
        <p:spPr>
          <a:xfrm>
            <a:off x="508124" y="3827500"/>
            <a:ext cx="4340352" cy="23923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600"/>
              </a:spcBef>
              <a:spcAft>
                <a:spcPts val="0"/>
              </a:spcAft>
              <a:buSzPts val="1050"/>
              <a:buNone/>
              <a:defRPr sz="1400">
                <a:solidFill>
                  <a:schemeClr val="lt1"/>
                </a:solidFill>
              </a:defRPr>
            </a:lvl1pPr>
            <a:lvl2pPr indent="-228600" lvl="1" marL="914400" algn="l">
              <a:lnSpc>
                <a:spcPct val="100000"/>
              </a:lnSpc>
              <a:spcBef>
                <a:spcPts val="600"/>
              </a:spcBef>
              <a:spcAft>
                <a:spcPts val="0"/>
              </a:spcAft>
              <a:buSzPts val="900"/>
              <a:buNone/>
              <a:defRPr sz="1200"/>
            </a:lvl2pPr>
            <a:lvl3pPr indent="-228600" lvl="2" marL="1371600" algn="l">
              <a:lnSpc>
                <a:spcPct val="100000"/>
              </a:lnSpc>
              <a:spcBef>
                <a:spcPts val="600"/>
              </a:spcBef>
              <a:spcAft>
                <a:spcPts val="0"/>
              </a:spcAft>
              <a:buSzPts val="750"/>
              <a:buNone/>
              <a:defRPr sz="1000"/>
            </a:lvl3pPr>
            <a:lvl4pPr indent="-228600" lvl="3" marL="1828800" algn="l">
              <a:lnSpc>
                <a:spcPct val="100000"/>
              </a:lnSpc>
              <a:spcBef>
                <a:spcPts val="600"/>
              </a:spcBef>
              <a:spcAft>
                <a:spcPts val="0"/>
              </a:spcAft>
              <a:buSzPts val="675"/>
              <a:buNone/>
              <a:defRPr sz="900"/>
            </a:lvl4pPr>
            <a:lvl5pPr indent="-228600" lvl="4" marL="2286000" algn="l">
              <a:lnSpc>
                <a:spcPct val="100000"/>
              </a:lnSpc>
              <a:spcBef>
                <a:spcPts val="600"/>
              </a:spcBef>
              <a:spcAft>
                <a:spcPts val="0"/>
              </a:spcAft>
              <a:buSzPts val="675"/>
              <a:buNone/>
              <a:defRPr sz="900"/>
            </a:lvl5pPr>
            <a:lvl6pPr indent="-228600" lvl="5" marL="2743200" algn="l">
              <a:lnSpc>
                <a:spcPct val="100000"/>
              </a:lnSpc>
              <a:spcBef>
                <a:spcPts val="180"/>
              </a:spcBef>
              <a:spcAft>
                <a:spcPts val="0"/>
              </a:spcAft>
              <a:buSzPts val="675"/>
              <a:buNone/>
              <a:defRPr sz="900"/>
            </a:lvl6pPr>
            <a:lvl7pPr indent="-228600" lvl="6" marL="3200400" algn="l">
              <a:lnSpc>
                <a:spcPct val="100000"/>
              </a:lnSpc>
              <a:spcBef>
                <a:spcPts val="180"/>
              </a:spcBef>
              <a:spcAft>
                <a:spcPts val="0"/>
              </a:spcAft>
              <a:buSzPts val="675"/>
              <a:buNone/>
              <a:defRPr sz="900"/>
            </a:lvl7pPr>
            <a:lvl8pPr indent="-228600" lvl="7" marL="3657600" algn="l">
              <a:lnSpc>
                <a:spcPct val="100000"/>
              </a:lnSpc>
              <a:spcBef>
                <a:spcPts val="180"/>
              </a:spcBef>
              <a:spcAft>
                <a:spcPts val="0"/>
              </a:spcAft>
              <a:buSzPts val="675"/>
              <a:buNone/>
              <a:defRPr sz="900"/>
            </a:lvl8pPr>
            <a:lvl9pPr indent="-228600" lvl="8" marL="4114800" algn="l">
              <a:lnSpc>
                <a:spcPct val="100000"/>
              </a:lnSpc>
              <a:spcBef>
                <a:spcPts val="180"/>
              </a:spcBef>
              <a:spcAft>
                <a:spcPts val="0"/>
              </a:spcAft>
              <a:buSzPts val="675"/>
              <a:buNone/>
              <a:defRPr sz="900"/>
            </a:lvl9pPr>
          </a:lstStyle>
          <a:p/>
        </p:txBody>
      </p:sp>
      <p:sp>
        <p:nvSpPr>
          <p:cNvPr id="122" name="Google Shape;122;p57"/>
          <p:cNvSpPr txBox="1"/>
          <p:nvPr>
            <p:ph idx="10" type="dt"/>
          </p:nvPr>
        </p:nvSpPr>
        <p:spPr>
          <a:xfrm>
            <a:off x="9855200" y="6423586"/>
            <a:ext cx="204992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3" name="Google Shape;123;p57"/>
          <p:cNvSpPr txBox="1"/>
          <p:nvPr>
            <p:ph idx="11" type="ftr"/>
          </p:nvPr>
        </p:nvSpPr>
        <p:spPr>
          <a:xfrm>
            <a:off x="5145741" y="6423586"/>
            <a:ext cx="4422588"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descr="stage3-WHITE.pdf" id="124" name="Google Shape;124;p57"/>
          <p:cNvPicPr preferRelativeResize="0"/>
          <p:nvPr/>
        </p:nvPicPr>
        <p:blipFill rotWithShape="1">
          <a:blip r:embed="rId2">
            <a:alphaModFix amt="16000"/>
          </a:blip>
          <a:srcRect b="0" l="0" r="0" t="0"/>
          <a:stretch/>
        </p:blipFill>
        <p:spPr>
          <a:xfrm>
            <a:off x="-1041012" y="687101"/>
            <a:ext cx="4110247" cy="2740164"/>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25" name="Shape 125"/>
        <p:cNvGrpSpPr/>
        <p:nvPr/>
      </p:nvGrpSpPr>
      <p:grpSpPr>
        <a:xfrm>
          <a:off x="0" y="0"/>
          <a:ext cx="0" cy="0"/>
          <a:chOff x="0" y="0"/>
          <a:chExt cx="0" cy="0"/>
        </a:xfrm>
      </p:grpSpPr>
      <p:sp>
        <p:nvSpPr>
          <p:cNvPr id="126" name="Google Shape;126;p58"/>
          <p:cNvSpPr txBox="1"/>
          <p:nvPr>
            <p:ph type="title"/>
          </p:nvPr>
        </p:nvSpPr>
        <p:spPr>
          <a:xfrm>
            <a:off x="6405896" y="3124200"/>
            <a:ext cx="5197696" cy="8715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rgbClr val="000000"/>
              </a:buClr>
              <a:buSzPts val="2600"/>
              <a:buFont typeface="Calibri"/>
              <a:buNone/>
              <a:defRPr b="0" sz="2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7" name="Google Shape;127;p58"/>
          <p:cNvSpPr/>
          <p:nvPr>
            <p:ph idx="2" type="pic"/>
          </p:nvPr>
        </p:nvSpPr>
        <p:spPr>
          <a:xfrm>
            <a:off x="1217232" y="228601"/>
            <a:ext cx="4614211" cy="5915025"/>
          </a:xfrm>
          <a:prstGeom prst="rect">
            <a:avLst/>
          </a:prstGeom>
          <a:noFill/>
          <a:ln>
            <a:noFill/>
          </a:ln>
        </p:spPr>
      </p:sp>
      <p:sp>
        <p:nvSpPr>
          <p:cNvPr id="128" name="Google Shape;128;p58"/>
          <p:cNvSpPr txBox="1"/>
          <p:nvPr>
            <p:ph idx="1" type="body"/>
          </p:nvPr>
        </p:nvSpPr>
        <p:spPr>
          <a:xfrm>
            <a:off x="6405896" y="3995737"/>
            <a:ext cx="5197696" cy="2147888"/>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600"/>
              </a:spcBef>
              <a:spcAft>
                <a:spcPts val="0"/>
              </a:spcAft>
              <a:buSzPts val="1050"/>
              <a:buNone/>
              <a:defRPr sz="1400"/>
            </a:lvl1pPr>
            <a:lvl2pPr indent="-228600" lvl="1" marL="914400" algn="l">
              <a:lnSpc>
                <a:spcPct val="100000"/>
              </a:lnSpc>
              <a:spcBef>
                <a:spcPts val="600"/>
              </a:spcBef>
              <a:spcAft>
                <a:spcPts val="0"/>
              </a:spcAft>
              <a:buSzPts val="900"/>
              <a:buNone/>
              <a:defRPr sz="1200"/>
            </a:lvl2pPr>
            <a:lvl3pPr indent="-228600" lvl="2" marL="1371600" algn="l">
              <a:lnSpc>
                <a:spcPct val="100000"/>
              </a:lnSpc>
              <a:spcBef>
                <a:spcPts val="600"/>
              </a:spcBef>
              <a:spcAft>
                <a:spcPts val="0"/>
              </a:spcAft>
              <a:buSzPts val="750"/>
              <a:buNone/>
              <a:defRPr sz="1000"/>
            </a:lvl3pPr>
            <a:lvl4pPr indent="-228600" lvl="3" marL="1828800" algn="l">
              <a:lnSpc>
                <a:spcPct val="100000"/>
              </a:lnSpc>
              <a:spcBef>
                <a:spcPts val="600"/>
              </a:spcBef>
              <a:spcAft>
                <a:spcPts val="0"/>
              </a:spcAft>
              <a:buSzPts val="675"/>
              <a:buNone/>
              <a:defRPr sz="900"/>
            </a:lvl4pPr>
            <a:lvl5pPr indent="-228600" lvl="4" marL="2286000" algn="l">
              <a:lnSpc>
                <a:spcPct val="100000"/>
              </a:lnSpc>
              <a:spcBef>
                <a:spcPts val="600"/>
              </a:spcBef>
              <a:spcAft>
                <a:spcPts val="0"/>
              </a:spcAft>
              <a:buSzPts val="675"/>
              <a:buNone/>
              <a:defRPr sz="900"/>
            </a:lvl5pPr>
            <a:lvl6pPr indent="-228600" lvl="5" marL="2743200" algn="l">
              <a:lnSpc>
                <a:spcPct val="100000"/>
              </a:lnSpc>
              <a:spcBef>
                <a:spcPts val="180"/>
              </a:spcBef>
              <a:spcAft>
                <a:spcPts val="0"/>
              </a:spcAft>
              <a:buSzPts val="675"/>
              <a:buNone/>
              <a:defRPr sz="900"/>
            </a:lvl6pPr>
            <a:lvl7pPr indent="-228600" lvl="6" marL="3200400" algn="l">
              <a:lnSpc>
                <a:spcPct val="100000"/>
              </a:lnSpc>
              <a:spcBef>
                <a:spcPts val="180"/>
              </a:spcBef>
              <a:spcAft>
                <a:spcPts val="0"/>
              </a:spcAft>
              <a:buSzPts val="675"/>
              <a:buNone/>
              <a:defRPr sz="900"/>
            </a:lvl7pPr>
            <a:lvl8pPr indent="-228600" lvl="7" marL="3657600" algn="l">
              <a:lnSpc>
                <a:spcPct val="100000"/>
              </a:lnSpc>
              <a:spcBef>
                <a:spcPts val="180"/>
              </a:spcBef>
              <a:spcAft>
                <a:spcPts val="0"/>
              </a:spcAft>
              <a:buSzPts val="675"/>
              <a:buNone/>
              <a:defRPr sz="900"/>
            </a:lvl8pPr>
            <a:lvl9pPr indent="-228600" lvl="8" marL="4114800" algn="l">
              <a:lnSpc>
                <a:spcPct val="100000"/>
              </a:lnSpc>
              <a:spcBef>
                <a:spcPts val="180"/>
              </a:spcBef>
              <a:spcAft>
                <a:spcPts val="0"/>
              </a:spcAft>
              <a:buSzPts val="675"/>
              <a:buNone/>
              <a:defRPr sz="900"/>
            </a:lvl9pPr>
          </a:lstStyle>
          <a:p/>
        </p:txBody>
      </p:sp>
      <p:sp>
        <p:nvSpPr>
          <p:cNvPr id="129" name="Google Shape;129;p58"/>
          <p:cNvSpPr txBox="1"/>
          <p:nvPr>
            <p:ph idx="10" type="dt"/>
          </p:nvPr>
        </p:nvSpPr>
        <p:spPr>
          <a:xfrm>
            <a:off x="9855200" y="6423586"/>
            <a:ext cx="204992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0" name="Google Shape;130;p58"/>
          <p:cNvSpPr txBox="1"/>
          <p:nvPr>
            <p:ph idx="11" type="ftr"/>
          </p:nvPr>
        </p:nvSpPr>
        <p:spPr>
          <a:xfrm>
            <a:off x="5588000" y="6423586"/>
            <a:ext cx="400685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above Caption">
  <p:cSld name="Picture above Caption">
    <p:spTree>
      <p:nvGrpSpPr>
        <p:cNvPr id="131" name="Shape 131"/>
        <p:cNvGrpSpPr/>
        <p:nvPr/>
      </p:nvGrpSpPr>
      <p:grpSpPr>
        <a:xfrm>
          <a:off x="0" y="0"/>
          <a:ext cx="0" cy="0"/>
          <a:chOff x="0" y="0"/>
          <a:chExt cx="0" cy="0"/>
        </a:xfrm>
      </p:grpSpPr>
      <p:sp>
        <p:nvSpPr>
          <p:cNvPr id="132" name="Google Shape;132;p59"/>
          <p:cNvSpPr txBox="1"/>
          <p:nvPr>
            <p:ph type="title"/>
          </p:nvPr>
        </p:nvSpPr>
        <p:spPr>
          <a:xfrm>
            <a:off x="675341" y="4424082"/>
            <a:ext cx="8254876" cy="83371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rgbClr val="000000"/>
              </a:buClr>
              <a:buSzPts val="2600"/>
              <a:buFont typeface="Calibri"/>
              <a:buNone/>
              <a:defRPr b="0" sz="2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3" name="Google Shape;133;p59"/>
          <p:cNvSpPr/>
          <p:nvPr>
            <p:ph idx="2" type="pic"/>
          </p:nvPr>
        </p:nvSpPr>
        <p:spPr>
          <a:xfrm>
            <a:off x="675341" y="228600"/>
            <a:ext cx="8199719" cy="4187952"/>
          </a:xfrm>
          <a:prstGeom prst="rect">
            <a:avLst/>
          </a:prstGeom>
          <a:noFill/>
          <a:ln>
            <a:noFill/>
          </a:ln>
        </p:spPr>
      </p:sp>
      <p:sp>
        <p:nvSpPr>
          <p:cNvPr id="134" name="Google Shape;134;p59"/>
          <p:cNvSpPr txBox="1"/>
          <p:nvPr>
            <p:ph idx="1" type="body"/>
          </p:nvPr>
        </p:nvSpPr>
        <p:spPr>
          <a:xfrm>
            <a:off x="675341" y="5257800"/>
            <a:ext cx="8254876" cy="885825"/>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300"/>
              </a:spcBef>
              <a:spcAft>
                <a:spcPts val="0"/>
              </a:spcAft>
              <a:buSzPts val="1050"/>
              <a:buNone/>
              <a:defRPr sz="1400"/>
            </a:lvl1pPr>
            <a:lvl2pPr indent="-228600" lvl="1" marL="914400" algn="l">
              <a:lnSpc>
                <a:spcPct val="100000"/>
              </a:lnSpc>
              <a:spcBef>
                <a:spcPts val="600"/>
              </a:spcBef>
              <a:spcAft>
                <a:spcPts val="0"/>
              </a:spcAft>
              <a:buSzPts val="900"/>
              <a:buNone/>
              <a:defRPr sz="1200"/>
            </a:lvl2pPr>
            <a:lvl3pPr indent="-228600" lvl="2" marL="1371600" algn="l">
              <a:lnSpc>
                <a:spcPct val="100000"/>
              </a:lnSpc>
              <a:spcBef>
                <a:spcPts val="600"/>
              </a:spcBef>
              <a:spcAft>
                <a:spcPts val="0"/>
              </a:spcAft>
              <a:buSzPts val="750"/>
              <a:buNone/>
              <a:defRPr sz="1000"/>
            </a:lvl3pPr>
            <a:lvl4pPr indent="-228600" lvl="3" marL="1828800" algn="l">
              <a:lnSpc>
                <a:spcPct val="100000"/>
              </a:lnSpc>
              <a:spcBef>
                <a:spcPts val="600"/>
              </a:spcBef>
              <a:spcAft>
                <a:spcPts val="0"/>
              </a:spcAft>
              <a:buSzPts val="675"/>
              <a:buNone/>
              <a:defRPr sz="900"/>
            </a:lvl4pPr>
            <a:lvl5pPr indent="-228600" lvl="4" marL="2286000" algn="l">
              <a:lnSpc>
                <a:spcPct val="100000"/>
              </a:lnSpc>
              <a:spcBef>
                <a:spcPts val="600"/>
              </a:spcBef>
              <a:spcAft>
                <a:spcPts val="0"/>
              </a:spcAft>
              <a:buSzPts val="675"/>
              <a:buNone/>
              <a:defRPr sz="900"/>
            </a:lvl5pPr>
            <a:lvl6pPr indent="-228600" lvl="5" marL="2743200" algn="l">
              <a:lnSpc>
                <a:spcPct val="100000"/>
              </a:lnSpc>
              <a:spcBef>
                <a:spcPts val="180"/>
              </a:spcBef>
              <a:spcAft>
                <a:spcPts val="0"/>
              </a:spcAft>
              <a:buSzPts val="675"/>
              <a:buNone/>
              <a:defRPr sz="900"/>
            </a:lvl6pPr>
            <a:lvl7pPr indent="-228600" lvl="6" marL="3200400" algn="l">
              <a:lnSpc>
                <a:spcPct val="100000"/>
              </a:lnSpc>
              <a:spcBef>
                <a:spcPts val="180"/>
              </a:spcBef>
              <a:spcAft>
                <a:spcPts val="0"/>
              </a:spcAft>
              <a:buSzPts val="675"/>
              <a:buNone/>
              <a:defRPr sz="900"/>
            </a:lvl7pPr>
            <a:lvl8pPr indent="-228600" lvl="7" marL="3657600" algn="l">
              <a:lnSpc>
                <a:spcPct val="100000"/>
              </a:lnSpc>
              <a:spcBef>
                <a:spcPts val="180"/>
              </a:spcBef>
              <a:spcAft>
                <a:spcPts val="0"/>
              </a:spcAft>
              <a:buSzPts val="675"/>
              <a:buNone/>
              <a:defRPr sz="900"/>
            </a:lvl8pPr>
            <a:lvl9pPr indent="-228600" lvl="8" marL="4114800" algn="l">
              <a:lnSpc>
                <a:spcPct val="100000"/>
              </a:lnSpc>
              <a:spcBef>
                <a:spcPts val="180"/>
              </a:spcBef>
              <a:spcAft>
                <a:spcPts val="0"/>
              </a:spcAft>
              <a:buSzPts val="675"/>
              <a:buNone/>
              <a:defRPr sz="900"/>
            </a:lvl9pPr>
          </a:lstStyle>
          <a:p/>
        </p:txBody>
      </p:sp>
      <p:sp>
        <p:nvSpPr>
          <p:cNvPr id="135" name="Google Shape;135;p59"/>
          <p:cNvSpPr txBox="1"/>
          <p:nvPr>
            <p:ph idx="10" type="dt"/>
          </p:nvPr>
        </p:nvSpPr>
        <p:spPr>
          <a:xfrm>
            <a:off x="9060329" y="6423586"/>
            <a:ext cx="28448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6" name="Google Shape;136;p59"/>
          <p:cNvSpPr txBox="1"/>
          <p:nvPr>
            <p:ph idx="11" type="ftr"/>
          </p:nvPr>
        </p:nvSpPr>
        <p:spPr>
          <a:xfrm>
            <a:off x="268941" y="6423586"/>
            <a:ext cx="8163859"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7" name="Google Shape;137;p59"/>
          <p:cNvSpPr txBox="1"/>
          <p:nvPr>
            <p:ph idx="12" type="sldNum"/>
          </p:nvPr>
        </p:nvSpPr>
        <p:spPr>
          <a:xfrm>
            <a:off x="11074400" y="242235"/>
            <a:ext cx="738717" cy="365125"/>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38" name="Google Shape;138;p59"/>
          <p:cNvSpPr/>
          <p:nvPr/>
        </p:nvSpPr>
        <p:spPr>
          <a:xfrm>
            <a:off x="9069917" y="228600"/>
            <a:ext cx="2743200" cy="2039112"/>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39" name="Google Shape;139;p59"/>
          <p:cNvSpPr/>
          <p:nvPr/>
        </p:nvSpPr>
        <p:spPr>
          <a:xfrm>
            <a:off x="9069917" y="2377440"/>
            <a:ext cx="2743200" cy="203911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Pictures with Caption">
  <p:cSld name="2 Pictures with Caption">
    <p:spTree>
      <p:nvGrpSpPr>
        <p:cNvPr id="140" name="Shape 140"/>
        <p:cNvGrpSpPr/>
        <p:nvPr/>
      </p:nvGrpSpPr>
      <p:grpSpPr>
        <a:xfrm>
          <a:off x="0" y="0"/>
          <a:ext cx="0" cy="0"/>
          <a:chOff x="0" y="0"/>
          <a:chExt cx="0" cy="0"/>
        </a:xfrm>
      </p:grpSpPr>
      <p:sp>
        <p:nvSpPr>
          <p:cNvPr id="141" name="Google Shape;141;p60"/>
          <p:cNvSpPr/>
          <p:nvPr/>
        </p:nvSpPr>
        <p:spPr>
          <a:xfrm>
            <a:off x="376766" y="228600"/>
            <a:ext cx="8516223" cy="634523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42" name="Google Shape;142;p60"/>
          <p:cNvSpPr txBox="1"/>
          <p:nvPr>
            <p:ph type="title"/>
          </p:nvPr>
        </p:nvSpPr>
        <p:spPr>
          <a:xfrm>
            <a:off x="507406" y="2571750"/>
            <a:ext cx="8242148" cy="116205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lt1"/>
              </a:buClr>
              <a:buSzPts val="2600"/>
              <a:buFont typeface="Calibri"/>
              <a:buNone/>
              <a:defRPr b="0" sz="2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3" name="Google Shape;143;p60"/>
          <p:cNvSpPr txBox="1"/>
          <p:nvPr>
            <p:ph idx="1" type="body"/>
          </p:nvPr>
        </p:nvSpPr>
        <p:spPr>
          <a:xfrm>
            <a:off x="508126" y="3733801"/>
            <a:ext cx="8239421" cy="23923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600"/>
              </a:spcBef>
              <a:spcAft>
                <a:spcPts val="0"/>
              </a:spcAft>
              <a:buSzPts val="1050"/>
              <a:buNone/>
              <a:defRPr sz="1400">
                <a:solidFill>
                  <a:schemeClr val="lt1"/>
                </a:solidFill>
              </a:defRPr>
            </a:lvl1pPr>
            <a:lvl2pPr indent="-228600" lvl="1" marL="914400" algn="l">
              <a:lnSpc>
                <a:spcPct val="100000"/>
              </a:lnSpc>
              <a:spcBef>
                <a:spcPts val="600"/>
              </a:spcBef>
              <a:spcAft>
                <a:spcPts val="0"/>
              </a:spcAft>
              <a:buSzPts val="900"/>
              <a:buNone/>
              <a:defRPr sz="1200"/>
            </a:lvl2pPr>
            <a:lvl3pPr indent="-228600" lvl="2" marL="1371600" algn="l">
              <a:lnSpc>
                <a:spcPct val="100000"/>
              </a:lnSpc>
              <a:spcBef>
                <a:spcPts val="600"/>
              </a:spcBef>
              <a:spcAft>
                <a:spcPts val="0"/>
              </a:spcAft>
              <a:buSzPts val="750"/>
              <a:buNone/>
              <a:defRPr sz="1000"/>
            </a:lvl3pPr>
            <a:lvl4pPr indent="-228600" lvl="3" marL="1828800" algn="l">
              <a:lnSpc>
                <a:spcPct val="100000"/>
              </a:lnSpc>
              <a:spcBef>
                <a:spcPts val="600"/>
              </a:spcBef>
              <a:spcAft>
                <a:spcPts val="0"/>
              </a:spcAft>
              <a:buSzPts val="675"/>
              <a:buNone/>
              <a:defRPr sz="900"/>
            </a:lvl4pPr>
            <a:lvl5pPr indent="-228600" lvl="4" marL="2286000" algn="l">
              <a:lnSpc>
                <a:spcPct val="100000"/>
              </a:lnSpc>
              <a:spcBef>
                <a:spcPts val="600"/>
              </a:spcBef>
              <a:spcAft>
                <a:spcPts val="0"/>
              </a:spcAft>
              <a:buSzPts val="675"/>
              <a:buNone/>
              <a:defRPr sz="900"/>
            </a:lvl5pPr>
            <a:lvl6pPr indent="-228600" lvl="5" marL="2743200" algn="l">
              <a:lnSpc>
                <a:spcPct val="100000"/>
              </a:lnSpc>
              <a:spcBef>
                <a:spcPts val="180"/>
              </a:spcBef>
              <a:spcAft>
                <a:spcPts val="0"/>
              </a:spcAft>
              <a:buSzPts val="675"/>
              <a:buNone/>
              <a:defRPr sz="900"/>
            </a:lvl6pPr>
            <a:lvl7pPr indent="-228600" lvl="6" marL="3200400" algn="l">
              <a:lnSpc>
                <a:spcPct val="100000"/>
              </a:lnSpc>
              <a:spcBef>
                <a:spcPts val="180"/>
              </a:spcBef>
              <a:spcAft>
                <a:spcPts val="0"/>
              </a:spcAft>
              <a:buSzPts val="675"/>
              <a:buNone/>
              <a:defRPr sz="900"/>
            </a:lvl7pPr>
            <a:lvl8pPr indent="-228600" lvl="7" marL="3657600" algn="l">
              <a:lnSpc>
                <a:spcPct val="100000"/>
              </a:lnSpc>
              <a:spcBef>
                <a:spcPts val="180"/>
              </a:spcBef>
              <a:spcAft>
                <a:spcPts val="0"/>
              </a:spcAft>
              <a:buSzPts val="675"/>
              <a:buNone/>
              <a:defRPr sz="900"/>
            </a:lvl8pPr>
            <a:lvl9pPr indent="-228600" lvl="8" marL="4114800" algn="l">
              <a:lnSpc>
                <a:spcPct val="100000"/>
              </a:lnSpc>
              <a:spcBef>
                <a:spcPts val="180"/>
              </a:spcBef>
              <a:spcAft>
                <a:spcPts val="0"/>
              </a:spcAft>
              <a:buSzPts val="675"/>
              <a:buNone/>
              <a:defRPr sz="900"/>
            </a:lvl9pPr>
          </a:lstStyle>
          <a:p/>
        </p:txBody>
      </p:sp>
      <p:sp>
        <p:nvSpPr>
          <p:cNvPr id="144" name="Google Shape;144;p60"/>
          <p:cNvSpPr txBox="1"/>
          <p:nvPr>
            <p:ph idx="10" type="dt"/>
          </p:nvPr>
        </p:nvSpPr>
        <p:spPr>
          <a:xfrm>
            <a:off x="6949683" y="6235608"/>
            <a:ext cx="1797864"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5" name="Google Shape;145;p60"/>
          <p:cNvSpPr txBox="1"/>
          <p:nvPr>
            <p:ph idx="11" type="ftr"/>
          </p:nvPr>
        </p:nvSpPr>
        <p:spPr>
          <a:xfrm>
            <a:off x="508128" y="6235608"/>
            <a:ext cx="61974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6" name="Google Shape;146;p60"/>
          <p:cNvSpPr txBox="1"/>
          <p:nvPr>
            <p:ph idx="12" type="sldNum"/>
          </p:nvPr>
        </p:nvSpPr>
        <p:spPr>
          <a:xfrm>
            <a:off x="11074400" y="242235"/>
            <a:ext cx="738717" cy="365125"/>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47" name="Google Shape;147;p60"/>
          <p:cNvSpPr/>
          <p:nvPr/>
        </p:nvSpPr>
        <p:spPr>
          <a:xfrm>
            <a:off x="9069917" y="228600"/>
            <a:ext cx="2743200" cy="2039112"/>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48" name="Google Shape;148;p60"/>
          <p:cNvSpPr/>
          <p:nvPr>
            <p:ph idx="2" type="pic"/>
          </p:nvPr>
        </p:nvSpPr>
        <p:spPr>
          <a:xfrm>
            <a:off x="9069917" y="2374940"/>
            <a:ext cx="2743200" cy="2039112"/>
          </a:xfrm>
          <a:prstGeom prst="rect">
            <a:avLst/>
          </a:prstGeom>
          <a:noFill/>
          <a:ln>
            <a:noFill/>
          </a:ln>
        </p:spPr>
      </p:sp>
      <p:sp>
        <p:nvSpPr>
          <p:cNvPr id="149" name="Google Shape;149;p60"/>
          <p:cNvSpPr/>
          <p:nvPr>
            <p:ph idx="3" type="pic"/>
          </p:nvPr>
        </p:nvSpPr>
        <p:spPr>
          <a:xfrm>
            <a:off x="9069917" y="4535424"/>
            <a:ext cx="2743200" cy="2039112"/>
          </a:xfrm>
          <a:prstGeom prst="rect">
            <a:avLst/>
          </a:prstGeom>
          <a:noFill/>
          <a:ln>
            <a:noFill/>
          </a:ln>
        </p:spPr>
      </p:sp>
      <p:pic>
        <p:nvPicPr>
          <p:cNvPr descr="stage3-WHITE.pdf" id="150" name="Google Shape;150;p60"/>
          <p:cNvPicPr preferRelativeResize="0"/>
          <p:nvPr/>
        </p:nvPicPr>
        <p:blipFill rotWithShape="1">
          <a:blip r:embed="rId2">
            <a:alphaModFix amt="16000"/>
          </a:blip>
          <a:srcRect b="0" l="0" r="0" t="0"/>
          <a:stretch/>
        </p:blipFill>
        <p:spPr>
          <a:xfrm>
            <a:off x="-180441" y="489299"/>
            <a:ext cx="4110247" cy="2740164"/>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ictures with Caption">
  <p:cSld name="3 Pictures with Caption">
    <p:spTree>
      <p:nvGrpSpPr>
        <p:cNvPr id="151" name="Shape 151"/>
        <p:cNvGrpSpPr/>
        <p:nvPr/>
      </p:nvGrpSpPr>
      <p:grpSpPr>
        <a:xfrm>
          <a:off x="0" y="0"/>
          <a:ext cx="0" cy="0"/>
          <a:chOff x="0" y="0"/>
          <a:chExt cx="0" cy="0"/>
        </a:xfrm>
      </p:grpSpPr>
      <p:sp>
        <p:nvSpPr>
          <p:cNvPr id="152" name="Google Shape;152;p61"/>
          <p:cNvSpPr/>
          <p:nvPr/>
        </p:nvSpPr>
        <p:spPr>
          <a:xfrm>
            <a:off x="376767" y="228600"/>
            <a:ext cx="5647267" cy="634523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53" name="Google Shape;153;p61"/>
          <p:cNvSpPr txBox="1"/>
          <p:nvPr>
            <p:ph type="title"/>
          </p:nvPr>
        </p:nvSpPr>
        <p:spPr>
          <a:xfrm>
            <a:off x="507406" y="2571750"/>
            <a:ext cx="5355511" cy="116205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lt1"/>
              </a:buClr>
              <a:buSzPts val="2600"/>
              <a:buFont typeface="Calibri"/>
              <a:buNone/>
              <a:defRPr b="0" sz="2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4" name="Google Shape;154;p61"/>
          <p:cNvSpPr txBox="1"/>
          <p:nvPr>
            <p:ph idx="1" type="body"/>
          </p:nvPr>
        </p:nvSpPr>
        <p:spPr>
          <a:xfrm>
            <a:off x="508125" y="3733801"/>
            <a:ext cx="5353739" cy="23923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600"/>
              </a:spcBef>
              <a:spcAft>
                <a:spcPts val="0"/>
              </a:spcAft>
              <a:buSzPts val="1050"/>
              <a:buNone/>
              <a:defRPr sz="1400">
                <a:solidFill>
                  <a:schemeClr val="lt1"/>
                </a:solidFill>
              </a:defRPr>
            </a:lvl1pPr>
            <a:lvl2pPr indent="-228600" lvl="1" marL="914400" algn="l">
              <a:lnSpc>
                <a:spcPct val="100000"/>
              </a:lnSpc>
              <a:spcBef>
                <a:spcPts val="600"/>
              </a:spcBef>
              <a:spcAft>
                <a:spcPts val="0"/>
              </a:spcAft>
              <a:buSzPts val="900"/>
              <a:buNone/>
              <a:defRPr sz="1200"/>
            </a:lvl2pPr>
            <a:lvl3pPr indent="-228600" lvl="2" marL="1371600" algn="l">
              <a:lnSpc>
                <a:spcPct val="100000"/>
              </a:lnSpc>
              <a:spcBef>
                <a:spcPts val="600"/>
              </a:spcBef>
              <a:spcAft>
                <a:spcPts val="0"/>
              </a:spcAft>
              <a:buSzPts val="750"/>
              <a:buNone/>
              <a:defRPr sz="1000"/>
            </a:lvl3pPr>
            <a:lvl4pPr indent="-228600" lvl="3" marL="1828800" algn="l">
              <a:lnSpc>
                <a:spcPct val="100000"/>
              </a:lnSpc>
              <a:spcBef>
                <a:spcPts val="600"/>
              </a:spcBef>
              <a:spcAft>
                <a:spcPts val="0"/>
              </a:spcAft>
              <a:buSzPts val="675"/>
              <a:buNone/>
              <a:defRPr sz="900"/>
            </a:lvl4pPr>
            <a:lvl5pPr indent="-228600" lvl="4" marL="2286000" algn="l">
              <a:lnSpc>
                <a:spcPct val="100000"/>
              </a:lnSpc>
              <a:spcBef>
                <a:spcPts val="600"/>
              </a:spcBef>
              <a:spcAft>
                <a:spcPts val="0"/>
              </a:spcAft>
              <a:buSzPts val="675"/>
              <a:buNone/>
              <a:defRPr sz="900"/>
            </a:lvl5pPr>
            <a:lvl6pPr indent="-228600" lvl="5" marL="2743200" algn="l">
              <a:lnSpc>
                <a:spcPct val="100000"/>
              </a:lnSpc>
              <a:spcBef>
                <a:spcPts val="180"/>
              </a:spcBef>
              <a:spcAft>
                <a:spcPts val="0"/>
              </a:spcAft>
              <a:buSzPts val="675"/>
              <a:buNone/>
              <a:defRPr sz="900"/>
            </a:lvl6pPr>
            <a:lvl7pPr indent="-228600" lvl="6" marL="3200400" algn="l">
              <a:lnSpc>
                <a:spcPct val="100000"/>
              </a:lnSpc>
              <a:spcBef>
                <a:spcPts val="180"/>
              </a:spcBef>
              <a:spcAft>
                <a:spcPts val="0"/>
              </a:spcAft>
              <a:buSzPts val="675"/>
              <a:buNone/>
              <a:defRPr sz="900"/>
            </a:lvl7pPr>
            <a:lvl8pPr indent="-228600" lvl="7" marL="3657600" algn="l">
              <a:lnSpc>
                <a:spcPct val="100000"/>
              </a:lnSpc>
              <a:spcBef>
                <a:spcPts val="180"/>
              </a:spcBef>
              <a:spcAft>
                <a:spcPts val="0"/>
              </a:spcAft>
              <a:buSzPts val="675"/>
              <a:buNone/>
              <a:defRPr sz="900"/>
            </a:lvl8pPr>
            <a:lvl9pPr indent="-228600" lvl="8" marL="4114800" algn="l">
              <a:lnSpc>
                <a:spcPct val="100000"/>
              </a:lnSpc>
              <a:spcBef>
                <a:spcPts val="180"/>
              </a:spcBef>
              <a:spcAft>
                <a:spcPts val="0"/>
              </a:spcAft>
              <a:buSzPts val="675"/>
              <a:buNone/>
              <a:defRPr sz="900"/>
            </a:lvl9pPr>
          </a:lstStyle>
          <a:p/>
        </p:txBody>
      </p:sp>
      <p:sp>
        <p:nvSpPr>
          <p:cNvPr id="155" name="Google Shape;155;p61"/>
          <p:cNvSpPr txBox="1"/>
          <p:nvPr>
            <p:ph idx="10" type="dt"/>
          </p:nvPr>
        </p:nvSpPr>
        <p:spPr>
          <a:xfrm>
            <a:off x="4064000" y="6235608"/>
            <a:ext cx="1797864"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6" name="Google Shape;156;p61"/>
          <p:cNvSpPr txBox="1"/>
          <p:nvPr>
            <p:ph idx="11" type="ftr"/>
          </p:nvPr>
        </p:nvSpPr>
        <p:spPr>
          <a:xfrm>
            <a:off x="508128" y="6235608"/>
            <a:ext cx="34542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7" name="Google Shape;157;p61"/>
          <p:cNvSpPr txBox="1"/>
          <p:nvPr>
            <p:ph idx="12" type="sldNum"/>
          </p:nvPr>
        </p:nvSpPr>
        <p:spPr>
          <a:xfrm>
            <a:off x="11074400" y="242235"/>
            <a:ext cx="738717" cy="365125"/>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58" name="Google Shape;158;p61"/>
          <p:cNvSpPr/>
          <p:nvPr/>
        </p:nvSpPr>
        <p:spPr>
          <a:xfrm>
            <a:off x="9069917" y="228600"/>
            <a:ext cx="2743200" cy="2039112"/>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59" name="Google Shape;159;p61"/>
          <p:cNvSpPr/>
          <p:nvPr/>
        </p:nvSpPr>
        <p:spPr>
          <a:xfrm>
            <a:off x="6165851" y="4534726"/>
            <a:ext cx="2743200" cy="2039112"/>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60" name="Google Shape;160;p61"/>
          <p:cNvSpPr/>
          <p:nvPr>
            <p:ph idx="2" type="pic"/>
          </p:nvPr>
        </p:nvSpPr>
        <p:spPr>
          <a:xfrm>
            <a:off x="6165851" y="228600"/>
            <a:ext cx="2743200" cy="2039112"/>
          </a:xfrm>
          <a:prstGeom prst="rect">
            <a:avLst/>
          </a:prstGeom>
          <a:noFill/>
          <a:ln>
            <a:noFill/>
          </a:ln>
        </p:spPr>
      </p:sp>
      <p:sp>
        <p:nvSpPr>
          <p:cNvPr id="161" name="Google Shape;161;p61"/>
          <p:cNvSpPr/>
          <p:nvPr>
            <p:ph idx="3" type="pic"/>
          </p:nvPr>
        </p:nvSpPr>
        <p:spPr>
          <a:xfrm>
            <a:off x="6165851" y="2381663"/>
            <a:ext cx="2743200" cy="2039112"/>
          </a:xfrm>
          <a:prstGeom prst="rect">
            <a:avLst/>
          </a:prstGeom>
          <a:noFill/>
          <a:ln>
            <a:noFill/>
          </a:ln>
        </p:spPr>
      </p:sp>
      <p:sp>
        <p:nvSpPr>
          <p:cNvPr id="162" name="Google Shape;162;p61"/>
          <p:cNvSpPr/>
          <p:nvPr>
            <p:ph idx="4" type="pic"/>
          </p:nvPr>
        </p:nvSpPr>
        <p:spPr>
          <a:xfrm>
            <a:off x="9070848" y="2381662"/>
            <a:ext cx="2743200" cy="4187952"/>
          </a:xfrm>
          <a:prstGeom prst="rect">
            <a:avLst/>
          </a:prstGeom>
          <a:noFill/>
          <a:ln>
            <a:noFill/>
          </a:ln>
        </p:spPr>
      </p:sp>
      <p:pic>
        <p:nvPicPr>
          <p:cNvPr descr="stage3-WHITE.pdf" id="163" name="Google Shape;163;p61"/>
          <p:cNvPicPr preferRelativeResize="0"/>
          <p:nvPr/>
        </p:nvPicPr>
        <p:blipFill rotWithShape="1">
          <a:blip r:embed="rId2">
            <a:alphaModFix amt="16000"/>
          </a:blip>
          <a:srcRect b="0" l="0" r="0" t="0"/>
          <a:stretch/>
        </p:blipFill>
        <p:spPr>
          <a:xfrm>
            <a:off x="-180441" y="607359"/>
            <a:ext cx="4110247" cy="2740164"/>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ictures with Caption, Alt.">
  <p:cSld name="3 Pictures with Caption, Alt.">
    <p:spTree>
      <p:nvGrpSpPr>
        <p:cNvPr id="164" name="Shape 164"/>
        <p:cNvGrpSpPr/>
        <p:nvPr/>
      </p:nvGrpSpPr>
      <p:grpSpPr>
        <a:xfrm>
          <a:off x="0" y="0"/>
          <a:ext cx="0" cy="0"/>
          <a:chOff x="0" y="0"/>
          <a:chExt cx="0" cy="0"/>
        </a:xfrm>
      </p:grpSpPr>
      <p:sp>
        <p:nvSpPr>
          <p:cNvPr id="165" name="Google Shape;165;p62"/>
          <p:cNvSpPr txBox="1"/>
          <p:nvPr>
            <p:ph type="title"/>
          </p:nvPr>
        </p:nvSpPr>
        <p:spPr>
          <a:xfrm>
            <a:off x="7395169" y="3124200"/>
            <a:ext cx="4145280" cy="8715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rgbClr val="000000"/>
              </a:buClr>
              <a:buSzPts val="2600"/>
              <a:buFont typeface="Calibri"/>
              <a:buNone/>
              <a:defRPr b="0" sz="2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6" name="Google Shape;166;p62"/>
          <p:cNvSpPr/>
          <p:nvPr>
            <p:ph idx="2" type="pic"/>
          </p:nvPr>
        </p:nvSpPr>
        <p:spPr>
          <a:xfrm>
            <a:off x="1161710" y="2365249"/>
            <a:ext cx="5653492" cy="3778377"/>
          </a:xfrm>
          <a:prstGeom prst="rect">
            <a:avLst/>
          </a:prstGeom>
          <a:noFill/>
          <a:ln>
            <a:noFill/>
          </a:ln>
        </p:spPr>
      </p:sp>
      <p:sp>
        <p:nvSpPr>
          <p:cNvPr id="167" name="Google Shape;167;p62"/>
          <p:cNvSpPr txBox="1"/>
          <p:nvPr>
            <p:ph idx="1" type="body"/>
          </p:nvPr>
        </p:nvSpPr>
        <p:spPr>
          <a:xfrm>
            <a:off x="7395169" y="3995737"/>
            <a:ext cx="4145280" cy="2147888"/>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600"/>
              </a:spcBef>
              <a:spcAft>
                <a:spcPts val="0"/>
              </a:spcAft>
              <a:buSzPts val="1050"/>
              <a:buNone/>
              <a:defRPr sz="1400"/>
            </a:lvl1pPr>
            <a:lvl2pPr indent="-228600" lvl="1" marL="914400" algn="l">
              <a:lnSpc>
                <a:spcPct val="100000"/>
              </a:lnSpc>
              <a:spcBef>
                <a:spcPts val="600"/>
              </a:spcBef>
              <a:spcAft>
                <a:spcPts val="0"/>
              </a:spcAft>
              <a:buSzPts val="900"/>
              <a:buNone/>
              <a:defRPr sz="1200"/>
            </a:lvl2pPr>
            <a:lvl3pPr indent="-228600" lvl="2" marL="1371600" algn="l">
              <a:lnSpc>
                <a:spcPct val="100000"/>
              </a:lnSpc>
              <a:spcBef>
                <a:spcPts val="600"/>
              </a:spcBef>
              <a:spcAft>
                <a:spcPts val="0"/>
              </a:spcAft>
              <a:buSzPts val="750"/>
              <a:buNone/>
              <a:defRPr sz="1000"/>
            </a:lvl3pPr>
            <a:lvl4pPr indent="-228600" lvl="3" marL="1828800" algn="l">
              <a:lnSpc>
                <a:spcPct val="100000"/>
              </a:lnSpc>
              <a:spcBef>
                <a:spcPts val="600"/>
              </a:spcBef>
              <a:spcAft>
                <a:spcPts val="0"/>
              </a:spcAft>
              <a:buSzPts val="675"/>
              <a:buNone/>
              <a:defRPr sz="900"/>
            </a:lvl4pPr>
            <a:lvl5pPr indent="-228600" lvl="4" marL="2286000" algn="l">
              <a:lnSpc>
                <a:spcPct val="100000"/>
              </a:lnSpc>
              <a:spcBef>
                <a:spcPts val="600"/>
              </a:spcBef>
              <a:spcAft>
                <a:spcPts val="0"/>
              </a:spcAft>
              <a:buSzPts val="675"/>
              <a:buNone/>
              <a:defRPr sz="900"/>
            </a:lvl5pPr>
            <a:lvl6pPr indent="-228600" lvl="5" marL="2743200" algn="l">
              <a:lnSpc>
                <a:spcPct val="100000"/>
              </a:lnSpc>
              <a:spcBef>
                <a:spcPts val="180"/>
              </a:spcBef>
              <a:spcAft>
                <a:spcPts val="0"/>
              </a:spcAft>
              <a:buSzPts val="675"/>
              <a:buNone/>
              <a:defRPr sz="900"/>
            </a:lvl6pPr>
            <a:lvl7pPr indent="-228600" lvl="6" marL="3200400" algn="l">
              <a:lnSpc>
                <a:spcPct val="100000"/>
              </a:lnSpc>
              <a:spcBef>
                <a:spcPts val="180"/>
              </a:spcBef>
              <a:spcAft>
                <a:spcPts val="0"/>
              </a:spcAft>
              <a:buSzPts val="675"/>
              <a:buNone/>
              <a:defRPr sz="900"/>
            </a:lvl7pPr>
            <a:lvl8pPr indent="-228600" lvl="7" marL="3657600" algn="l">
              <a:lnSpc>
                <a:spcPct val="100000"/>
              </a:lnSpc>
              <a:spcBef>
                <a:spcPts val="180"/>
              </a:spcBef>
              <a:spcAft>
                <a:spcPts val="0"/>
              </a:spcAft>
              <a:buSzPts val="675"/>
              <a:buNone/>
              <a:defRPr sz="900"/>
            </a:lvl8pPr>
            <a:lvl9pPr indent="-228600" lvl="8" marL="4114800" algn="l">
              <a:lnSpc>
                <a:spcPct val="100000"/>
              </a:lnSpc>
              <a:spcBef>
                <a:spcPts val="180"/>
              </a:spcBef>
              <a:spcAft>
                <a:spcPts val="0"/>
              </a:spcAft>
              <a:buSzPts val="675"/>
              <a:buNone/>
              <a:defRPr sz="900"/>
            </a:lvl9pPr>
          </a:lstStyle>
          <a:p/>
        </p:txBody>
      </p:sp>
      <p:sp>
        <p:nvSpPr>
          <p:cNvPr id="168" name="Google Shape;168;p62"/>
          <p:cNvSpPr txBox="1"/>
          <p:nvPr>
            <p:ph idx="10" type="dt"/>
          </p:nvPr>
        </p:nvSpPr>
        <p:spPr>
          <a:xfrm>
            <a:off x="9855200" y="6423586"/>
            <a:ext cx="204992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9" name="Google Shape;169;p62"/>
          <p:cNvSpPr txBox="1"/>
          <p:nvPr>
            <p:ph idx="11" type="ftr"/>
          </p:nvPr>
        </p:nvSpPr>
        <p:spPr>
          <a:xfrm>
            <a:off x="1161710" y="6423586"/>
            <a:ext cx="843314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0" name="Google Shape;170;p62"/>
          <p:cNvSpPr/>
          <p:nvPr>
            <p:ph idx="3" type="pic"/>
          </p:nvPr>
        </p:nvSpPr>
        <p:spPr>
          <a:xfrm>
            <a:off x="1161709" y="228600"/>
            <a:ext cx="2743200" cy="2039112"/>
          </a:xfrm>
          <a:prstGeom prst="rect">
            <a:avLst/>
          </a:prstGeom>
          <a:noFill/>
          <a:ln>
            <a:noFill/>
          </a:ln>
        </p:spPr>
      </p:sp>
      <p:sp>
        <p:nvSpPr>
          <p:cNvPr id="171" name="Google Shape;171;p62"/>
          <p:cNvSpPr/>
          <p:nvPr>
            <p:ph idx="4" type="pic"/>
          </p:nvPr>
        </p:nvSpPr>
        <p:spPr>
          <a:xfrm>
            <a:off x="4072003" y="228600"/>
            <a:ext cx="2743200" cy="2039112"/>
          </a:xfrm>
          <a:prstGeom prst="rect">
            <a:avLst/>
          </a:prstGeom>
          <a:noFill/>
          <a:ln>
            <a:no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p:cSld name="Title and Vertical Text">
    <p:spTree>
      <p:nvGrpSpPr>
        <p:cNvPr id="172" name="Shape 172"/>
        <p:cNvGrpSpPr/>
        <p:nvPr/>
      </p:nvGrpSpPr>
      <p:grpSpPr>
        <a:xfrm>
          <a:off x="0" y="0"/>
          <a:ext cx="0" cy="0"/>
          <a:chOff x="0" y="0"/>
          <a:chExt cx="0" cy="0"/>
        </a:xfrm>
      </p:grpSpPr>
      <p:sp>
        <p:nvSpPr>
          <p:cNvPr id="173" name="Google Shape;173;p63"/>
          <p:cNvSpPr txBox="1"/>
          <p:nvPr>
            <p:ph type="title"/>
          </p:nvPr>
        </p:nvSpPr>
        <p:spPr>
          <a:xfrm>
            <a:off x="1483563" y="484094"/>
            <a:ext cx="10075084" cy="1116106"/>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rgbClr val="000000"/>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4" name="Google Shape;174;p63"/>
          <p:cNvSpPr txBox="1"/>
          <p:nvPr>
            <p:ph idx="1" type="body"/>
          </p:nvPr>
        </p:nvSpPr>
        <p:spPr>
          <a:xfrm rot="5400000">
            <a:off x="4448624" y="-983860"/>
            <a:ext cx="4144963" cy="10075084"/>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a:lvl1pPr>
            <a:lvl2pPr indent="-314325" lvl="1" marL="914400" algn="l">
              <a:lnSpc>
                <a:spcPct val="100000"/>
              </a:lnSpc>
              <a:spcBef>
                <a:spcPts val="600"/>
              </a:spcBef>
              <a:spcAft>
                <a:spcPts val="0"/>
              </a:spcAft>
              <a:buSzPts val="1350"/>
              <a:buChar char="■"/>
              <a:defRPr/>
            </a:lvl2pPr>
            <a:lvl3pPr indent="-314325" lvl="2" marL="1371600" algn="l">
              <a:lnSpc>
                <a:spcPct val="100000"/>
              </a:lnSpc>
              <a:spcBef>
                <a:spcPts val="600"/>
              </a:spcBef>
              <a:spcAft>
                <a:spcPts val="0"/>
              </a:spcAft>
              <a:buSzPts val="1350"/>
              <a:buChar char="■"/>
              <a:defRPr/>
            </a:lvl3pPr>
            <a:lvl4pPr indent="-314325" lvl="3" marL="1828800" algn="l">
              <a:lnSpc>
                <a:spcPct val="100000"/>
              </a:lnSpc>
              <a:spcBef>
                <a:spcPts val="600"/>
              </a:spcBef>
              <a:spcAft>
                <a:spcPts val="0"/>
              </a:spcAft>
              <a:buSzPts val="1350"/>
              <a:buChar char="■"/>
              <a:defRPr/>
            </a:lvl4pPr>
            <a:lvl5pPr indent="-314325" lvl="4" marL="2286000" algn="l">
              <a:lnSpc>
                <a:spcPct val="100000"/>
              </a:lnSpc>
              <a:spcBef>
                <a:spcPts val="600"/>
              </a:spcBef>
              <a:spcAft>
                <a:spcPts val="0"/>
              </a:spcAft>
              <a:buSzPts val="1350"/>
              <a:buChar char="■"/>
              <a:defRPr/>
            </a:lvl5pPr>
            <a:lvl6pPr indent="-314325" lvl="5" marL="2743200" algn="l">
              <a:lnSpc>
                <a:spcPct val="100000"/>
              </a:lnSpc>
              <a:spcBef>
                <a:spcPts val="360"/>
              </a:spcBef>
              <a:spcAft>
                <a:spcPts val="0"/>
              </a:spcAft>
              <a:buSzPts val="1350"/>
              <a:buChar char="■"/>
              <a:defRPr/>
            </a:lvl6pPr>
            <a:lvl7pPr indent="-314325" lvl="6" marL="3200400" algn="l">
              <a:lnSpc>
                <a:spcPct val="100000"/>
              </a:lnSpc>
              <a:spcBef>
                <a:spcPts val="360"/>
              </a:spcBef>
              <a:spcAft>
                <a:spcPts val="0"/>
              </a:spcAft>
              <a:buSzPts val="1350"/>
              <a:buChar char="■"/>
              <a:defRPr/>
            </a:lvl7pPr>
            <a:lvl8pPr indent="-314325" lvl="7" marL="3657600" algn="l">
              <a:lnSpc>
                <a:spcPct val="100000"/>
              </a:lnSpc>
              <a:spcBef>
                <a:spcPts val="360"/>
              </a:spcBef>
              <a:spcAft>
                <a:spcPts val="0"/>
              </a:spcAft>
              <a:buSzPts val="1350"/>
              <a:buChar char="■"/>
              <a:defRPr/>
            </a:lvl8pPr>
            <a:lvl9pPr indent="-314325" lvl="8" marL="4114800" algn="l">
              <a:lnSpc>
                <a:spcPct val="100000"/>
              </a:lnSpc>
              <a:spcBef>
                <a:spcPts val="360"/>
              </a:spcBef>
              <a:spcAft>
                <a:spcPts val="0"/>
              </a:spcAft>
              <a:buSzPts val="1350"/>
              <a:buChar char="■"/>
              <a:defRPr/>
            </a:lvl9pPr>
          </a:lstStyle>
          <a:p/>
        </p:txBody>
      </p:sp>
      <p:sp>
        <p:nvSpPr>
          <p:cNvPr id="175" name="Google Shape;175;p63"/>
          <p:cNvSpPr txBox="1"/>
          <p:nvPr>
            <p:ph idx="10" type="dt"/>
          </p:nvPr>
        </p:nvSpPr>
        <p:spPr>
          <a:xfrm>
            <a:off x="9060329" y="6423586"/>
            <a:ext cx="28448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6" name="Google Shape;176;p63"/>
          <p:cNvSpPr txBox="1"/>
          <p:nvPr>
            <p:ph idx="11" type="ftr"/>
          </p:nvPr>
        </p:nvSpPr>
        <p:spPr>
          <a:xfrm>
            <a:off x="268941" y="6423586"/>
            <a:ext cx="8163859"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7" name="Google Shape;177;p63"/>
          <p:cNvSpPr/>
          <p:nvPr/>
        </p:nvSpPr>
        <p:spPr>
          <a:xfrm>
            <a:off x="268941" y="197802"/>
            <a:ext cx="1063556" cy="1402398"/>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stage2-WHITE.pdf" id="178" name="Google Shape;178;p63"/>
          <p:cNvPicPr preferRelativeResize="0"/>
          <p:nvPr/>
        </p:nvPicPr>
        <p:blipFill rotWithShape="1">
          <a:blip r:embed="rId2">
            <a:alphaModFix amt="16000"/>
          </a:blip>
          <a:srcRect b="0" l="0" r="0" t="0"/>
          <a:stretch/>
        </p:blipFill>
        <p:spPr>
          <a:xfrm>
            <a:off x="379983" y="484094"/>
            <a:ext cx="846152" cy="63461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25" name="Shape 25"/>
        <p:cNvGrpSpPr/>
        <p:nvPr/>
      </p:nvGrpSpPr>
      <p:grpSpPr>
        <a:xfrm>
          <a:off x="0" y="0"/>
          <a:ext cx="0" cy="0"/>
          <a:chOff x="0" y="0"/>
          <a:chExt cx="0" cy="0"/>
        </a:xfrm>
      </p:grpSpPr>
      <p:sp>
        <p:nvSpPr>
          <p:cNvPr id="26" name="Google Shape;26;p46"/>
          <p:cNvSpPr/>
          <p:nvPr/>
        </p:nvSpPr>
        <p:spPr>
          <a:xfrm>
            <a:off x="268941" y="197802"/>
            <a:ext cx="1063556" cy="1402398"/>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7" name="Google Shape;27;p46"/>
          <p:cNvSpPr txBox="1"/>
          <p:nvPr>
            <p:ph type="title"/>
          </p:nvPr>
        </p:nvSpPr>
        <p:spPr>
          <a:xfrm>
            <a:off x="1455802" y="484094"/>
            <a:ext cx="10075084" cy="1116106"/>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rgbClr val="000000"/>
              </a:buClr>
              <a:buSzPts val="3600"/>
              <a:buFont typeface="Calibri"/>
              <a:buNone/>
              <a:defRPr>
                <a:solidFill>
                  <a:srgbClr val="00000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46"/>
          <p:cNvSpPr txBox="1"/>
          <p:nvPr>
            <p:ph idx="1" type="body"/>
          </p:nvPr>
        </p:nvSpPr>
        <p:spPr>
          <a:xfrm>
            <a:off x="1455802" y="1981201"/>
            <a:ext cx="10075084" cy="4144963"/>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a:lvl1pPr>
            <a:lvl2pPr indent="-314325" lvl="1" marL="914400" algn="l">
              <a:lnSpc>
                <a:spcPct val="100000"/>
              </a:lnSpc>
              <a:spcBef>
                <a:spcPts val="600"/>
              </a:spcBef>
              <a:spcAft>
                <a:spcPts val="0"/>
              </a:spcAft>
              <a:buSzPts val="1350"/>
              <a:buChar char="■"/>
              <a:defRPr/>
            </a:lvl2pPr>
            <a:lvl3pPr indent="-314325" lvl="2" marL="1371600" algn="l">
              <a:lnSpc>
                <a:spcPct val="100000"/>
              </a:lnSpc>
              <a:spcBef>
                <a:spcPts val="600"/>
              </a:spcBef>
              <a:spcAft>
                <a:spcPts val="0"/>
              </a:spcAft>
              <a:buSzPts val="1350"/>
              <a:buChar char="■"/>
              <a:defRPr/>
            </a:lvl3pPr>
            <a:lvl4pPr indent="-314325" lvl="3" marL="1828800" algn="l">
              <a:lnSpc>
                <a:spcPct val="100000"/>
              </a:lnSpc>
              <a:spcBef>
                <a:spcPts val="600"/>
              </a:spcBef>
              <a:spcAft>
                <a:spcPts val="0"/>
              </a:spcAft>
              <a:buSzPts val="1350"/>
              <a:buChar char="■"/>
              <a:defRPr/>
            </a:lvl4pPr>
            <a:lvl5pPr indent="-314325" lvl="4" marL="2286000" algn="l">
              <a:lnSpc>
                <a:spcPct val="100000"/>
              </a:lnSpc>
              <a:spcBef>
                <a:spcPts val="600"/>
              </a:spcBef>
              <a:spcAft>
                <a:spcPts val="0"/>
              </a:spcAft>
              <a:buSzPts val="1350"/>
              <a:buChar char="■"/>
              <a:defRPr/>
            </a:lvl5pPr>
            <a:lvl6pPr indent="-314325" lvl="5" marL="2743200" algn="l">
              <a:lnSpc>
                <a:spcPct val="100000"/>
              </a:lnSpc>
              <a:spcBef>
                <a:spcPts val="360"/>
              </a:spcBef>
              <a:spcAft>
                <a:spcPts val="0"/>
              </a:spcAft>
              <a:buSzPts val="1350"/>
              <a:buChar char="■"/>
              <a:defRPr/>
            </a:lvl6pPr>
            <a:lvl7pPr indent="-314325" lvl="6" marL="3200400" algn="l">
              <a:lnSpc>
                <a:spcPct val="100000"/>
              </a:lnSpc>
              <a:spcBef>
                <a:spcPts val="360"/>
              </a:spcBef>
              <a:spcAft>
                <a:spcPts val="0"/>
              </a:spcAft>
              <a:buSzPts val="1350"/>
              <a:buChar char="■"/>
              <a:defRPr/>
            </a:lvl7pPr>
            <a:lvl8pPr indent="-314325" lvl="7" marL="3657600" algn="l">
              <a:lnSpc>
                <a:spcPct val="100000"/>
              </a:lnSpc>
              <a:spcBef>
                <a:spcPts val="360"/>
              </a:spcBef>
              <a:spcAft>
                <a:spcPts val="0"/>
              </a:spcAft>
              <a:buSzPts val="1350"/>
              <a:buChar char="■"/>
              <a:defRPr/>
            </a:lvl8pPr>
            <a:lvl9pPr indent="-314325" lvl="8" marL="4114800" algn="l">
              <a:lnSpc>
                <a:spcPct val="100000"/>
              </a:lnSpc>
              <a:spcBef>
                <a:spcPts val="360"/>
              </a:spcBef>
              <a:spcAft>
                <a:spcPts val="0"/>
              </a:spcAft>
              <a:buSzPts val="1350"/>
              <a:buChar char="■"/>
              <a:defRPr/>
            </a:lvl9pPr>
          </a:lstStyle>
          <a:p/>
        </p:txBody>
      </p:sp>
      <p:sp>
        <p:nvSpPr>
          <p:cNvPr id="29" name="Google Shape;29;p46"/>
          <p:cNvSpPr txBox="1"/>
          <p:nvPr>
            <p:ph idx="10" type="dt"/>
          </p:nvPr>
        </p:nvSpPr>
        <p:spPr>
          <a:xfrm>
            <a:off x="9060329" y="6423586"/>
            <a:ext cx="28448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46"/>
          <p:cNvSpPr txBox="1"/>
          <p:nvPr>
            <p:ph idx="11" type="ftr"/>
          </p:nvPr>
        </p:nvSpPr>
        <p:spPr>
          <a:xfrm>
            <a:off x="268941" y="6423586"/>
            <a:ext cx="8163859"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descr="stage2-WHITE.pdf" id="31" name="Google Shape;31;p46"/>
          <p:cNvPicPr preferRelativeResize="0"/>
          <p:nvPr/>
        </p:nvPicPr>
        <p:blipFill rotWithShape="1">
          <a:blip r:embed="rId2">
            <a:alphaModFix amt="16000"/>
          </a:blip>
          <a:srcRect b="0" l="0" r="0" t="0"/>
          <a:stretch/>
        </p:blipFill>
        <p:spPr>
          <a:xfrm>
            <a:off x="379983" y="484094"/>
            <a:ext cx="846152" cy="634614"/>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p:cSld name="Vertical Title and Text">
    <p:spTree>
      <p:nvGrpSpPr>
        <p:cNvPr id="179" name="Shape 179"/>
        <p:cNvGrpSpPr/>
        <p:nvPr/>
      </p:nvGrpSpPr>
      <p:grpSpPr>
        <a:xfrm>
          <a:off x="0" y="0"/>
          <a:ext cx="0" cy="0"/>
          <a:chOff x="0" y="0"/>
          <a:chExt cx="0" cy="0"/>
        </a:xfrm>
      </p:grpSpPr>
      <p:sp>
        <p:nvSpPr>
          <p:cNvPr id="180" name="Google Shape;180;p64"/>
          <p:cNvSpPr txBox="1"/>
          <p:nvPr>
            <p:ph type="title"/>
          </p:nvPr>
        </p:nvSpPr>
        <p:spPr>
          <a:xfrm rot="5400000">
            <a:off x="8529530" y="3086241"/>
            <a:ext cx="5171422" cy="908424"/>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rgbClr val="000000"/>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1" name="Google Shape;181;p64"/>
          <p:cNvSpPr txBox="1"/>
          <p:nvPr>
            <p:ph idx="1" type="body"/>
          </p:nvPr>
        </p:nvSpPr>
        <p:spPr>
          <a:xfrm rot="5400000">
            <a:off x="2589166" y="-1020808"/>
            <a:ext cx="5184869" cy="9144000"/>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a:lvl1pPr>
            <a:lvl2pPr indent="-314325" lvl="1" marL="914400" algn="l">
              <a:lnSpc>
                <a:spcPct val="100000"/>
              </a:lnSpc>
              <a:spcBef>
                <a:spcPts val="600"/>
              </a:spcBef>
              <a:spcAft>
                <a:spcPts val="0"/>
              </a:spcAft>
              <a:buSzPts val="1350"/>
              <a:buChar char="■"/>
              <a:defRPr/>
            </a:lvl2pPr>
            <a:lvl3pPr indent="-314325" lvl="2" marL="1371600" algn="l">
              <a:lnSpc>
                <a:spcPct val="100000"/>
              </a:lnSpc>
              <a:spcBef>
                <a:spcPts val="600"/>
              </a:spcBef>
              <a:spcAft>
                <a:spcPts val="0"/>
              </a:spcAft>
              <a:buSzPts val="1350"/>
              <a:buChar char="■"/>
              <a:defRPr/>
            </a:lvl3pPr>
            <a:lvl4pPr indent="-314325" lvl="3" marL="1828800" algn="l">
              <a:lnSpc>
                <a:spcPct val="100000"/>
              </a:lnSpc>
              <a:spcBef>
                <a:spcPts val="600"/>
              </a:spcBef>
              <a:spcAft>
                <a:spcPts val="0"/>
              </a:spcAft>
              <a:buSzPts val="1350"/>
              <a:buChar char="■"/>
              <a:defRPr/>
            </a:lvl4pPr>
            <a:lvl5pPr indent="-314325" lvl="4" marL="2286000" algn="l">
              <a:lnSpc>
                <a:spcPct val="100000"/>
              </a:lnSpc>
              <a:spcBef>
                <a:spcPts val="600"/>
              </a:spcBef>
              <a:spcAft>
                <a:spcPts val="0"/>
              </a:spcAft>
              <a:buSzPts val="1350"/>
              <a:buChar char="■"/>
              <a:defRPr/>
            </a:lvl5pPr>
            <a:lvl6pPr indent="-314325" lvl="5" marL="2743200" algn="l">
              <a:lnSpc>
                <a:spcPct val="100000"/>
              </a:lnSpc>
              <a:spcBef>
                <a:spcPts val="360"/>
              </a:spcBef>
              <a:spcAft>
                <a:spcPts val="0"/>
              </a:spcAft>
              <a:buSzPts val="1350"/>
              <a:buChar char="■"/>
              <a:defRPr/>
            </a:lvl6pPr>
            <a:lvl7pPr indent="-314325" lvl="6" marL="3200400" algn="l">
              <a:lnSpc>
                <a:spcPct val="100000"/>
              </a:lnSpc>
              <a:spcBef>
                <a:spcPts val="360"/>
              </a:spcBef>
              <a:spcAft>
                <a:spcPts val="0"/>
              </a:spcAft>
              <a:buSzPts val="1350"/>
              <a:buChar char="■"/>
              <a:defRPr/>
            </a:lvl7pPr>
            <a:lvl8pPr indent="-314325" lvl="7" marL="3657600" algn="l">
              <a:lnSpc>
                <a:spcPct val="100000"/>
              </a:lnSpc>
              <a:spcBef>
                <a:spcPts val="360"/>
              </a:spcBef>
              <a:spcAft>
                <a:spcPts val="0"/>
              </a:spcAft>
              <a:buSzPts val="1350"/>
              <a:buChar char="■"/>
              <a:defRPr/>
            </a:lvl8pPr>
            <a:lvl9pPr indent="-314325" lvl="8" marL="4114800" algn="l">
              <a:lnSpc>
                <a:spcPct val="100000"/>
              </a:lnSpc>
              <a:spcBef>
                <a:spcPts val="360"/>
              </a:spcBef>
              <a:spcAft>
                <a:spcPts val="0"/>
              </a:spcAft>
              <a:buSzPts val="1350"/>
              <a:buChar char="■"/>
              <a:defRPr/>
            </a:lvl9pPr>
          </a:lstStyle>
          <a:p/>
        </p:txBody>
      </p:sp>
      <p:sp>
        <p:nvSpPr>
          <p:cNvPr id="182" name="Google Shape;182;p64"/>
          <p:cNvSpPr txBox="1"/>
          <p:nvPr>
            <p:ph idx="10" type="dt"/>
          </p:nvPr>
        </p:nvSpPr>
        <p:spPr>
          <a:xfrm>
            <a:off x="9060329" y="6423586"/>
            <a:ext cx="28448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3" name="Google Shape;183;p64"/>
          <p:cNvSpPr txBox="1"/>
          <p:nvPr>
            <p:ph idx="11" type="ftr"/>
          </p:nvPr>
        </p:nvSpPr>
        <p:spPr>
          <a:xfrm>
            <a:off x="268941" y="6423586"/>
            <a:ext cx="8163859"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32" name="Shape 32"/>
        <p:cNvGrpSpPr/>
        <p:nvPr/>
      </p:nvGrpSpPr>
      <p:grpSpPr>
        <a:xfrm>
          <a:off x="0" y="0"/>
          <a:ext cx="0" cy="0"/>
          <a:chOff x="0" y="0"/>
          <a:chExt cx="0" cy="0"/>
        </a:xfrm>
      </p:grpSpPr>
      <p:sp>
        <p:nvSpPr>
          <p:cNvPr id="33" name="Google Shape;33;p47"/>
          <p:cNvSpPr txBox="1"/>
          <p:nvPr>
            <p:ph type="title"/>
          </p:nvPr>
        </p:nvSpPr>
        <p:spPr>
          <a:xfrm>
            <a:off x="1483563" y="484094"/>
            <a:ext cx="10075084" cy="1116106"/>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rgbClr val="000000"/>
              </a:buClr>
              <a:buSzPts val="3600"/>
              <a:buFont typeface="Calibri"/>
              <a:buNone/>
              <a:defRPr>
                <a:solidFill>
                  <a:srgbClr val="00000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47"/>
          <p:cNvSpPr txBox="1"/>
          <p:nvPr>
            <p:ph idx="1" type="body"/>
          </p:nvPr>
        </p:nvSpPr>
        <p:spPr>
          <a:xfrm>
            <a:off x="1483621" y="1985963"/>
            <a:ext cx="4876800" cy="4140200"/>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sz="1800"/>
            </a:lvl1pPr>
            <a:lvl2pPr indent="-314325" lvl="1" marL="914400" algn="l">
              <a:lnSpc>
                <a:spcPct val="100000"/>
              </a:lnSpc>
              <a:spcBef>
                <a:spcPts val="600"/>
              </a:spcBef>
              <a:spcAft>
                <a:spcPts val="0"/>
              </a:spcAft>
              <a:buSzPts val="1350"/>
              <a:buChar char="■"/>
              <a:defRPr sz="1800"/>
            </a:lvl2pPr>
            <a:lvl3pPr indent="-314325" lvl="2" marL="1371600" algn="l">
              <a:lnSpc>
                <a:spcPct val="100000"/>
              </a:lnSpc>
              <a:spcBef>
                <a:spcPts val="600"/>
              </a:spcBef>
              <a:spcAft>
                <a:spcPts val="0"/>
              </a:spcAft>
              <a:buSzPts val="1350"/>
              <a:buChar char="■"/>
              <a:defRPr sz="1800"/>
            </a:lvl3pPr>
            <a:lvl4pPr indent="-314325" lvl="3" marL="1828800" algn="l">
              <a:lnSpc>
                <a:spcPct val="100000"/>
              </a:lnSpc>
              <a:spcBef>
                <a:spcPts val="600"/>
              </a:spcBef>
              <a:spcAft>
                <a:spcPts val="0"/>
              </a:spcAft>
              <a:buSzPts val="1350"/>
              <a:buChar char="■"/>
              <a:defRPr sz="1800"/>
            </a:lvl4pPr>
            <a:lvl5pPr indent="-314325" lvl="4" marL="2286000" algn="l">
              <a:lnSpc>
                <a:spcPct val="100000"/>
              </a:lnSpc>
              <a:spcBef>
                <a:spcPts val="600"/>
              </a:spcBef>
              <a:spcAft>
                <a:spcPts val="0"/>
              </a:spcAft>
              <a:buSzPts val="1350"/>
              <a:buChar char="■"/>
              <a:defRPr sz="1800"/>
            </a:lvl5pPr>
            <a:lvl6pPr indent="-314325" lvl="5" marL="2743200" algn="l">
              <a:lnSpc>
                <a:spcPct val="100000"/>
              </a:lnSpc>
              <a:spcBef>
                <a:spcPts val="360"/>
              </a:spcBef>
              <a:spcAft>
                <a:spcPts val="0"/>
              </a:spcAft>
              <a:buSzPts val="1350"/>
              <a:buChar char="■"/>
              <a:defRPr sz="1800"/>
            </a:lvl6pPr>
            <a:lvl7pPr indent="-314325" lvl="6" marL="3200400" algn="l">
              <a:lnSpc>
                <a:spcPct val="100000"/>
              </a:lnSpc>
              <a:spcBef>
                <a:spcPts val="360"/>
              </a:spcBef>
              <a:spcAft>
                <a:spcPts val="0"/>
              </a:spcAft>
              <a:buSzPts val="1350"/>
              <a:buChar char="■"/>
              <a:defRPr sz="1800"/>
            </a:lvl7pPr>
            <a:lvl8pPr indent="-314325" lvl="7" marL="3657600" algn="l">
              <a:lnSpc>
                <a:spcPct val="100000"/>
              </a:lnSpc>
              <a:spcBef>
                <a:spcPts val="360"/>
              </a:spcBef>
              <a:spcAft>
                <a:spcPts val="0"/>
              </a:spcAft>
              <a:buSzPts val="1350"/>
              <a:buChar char="■"/>
              <a:defRPr sz="1800"/>
            </a:lvl8pPr>
            <a:lvl9pPr indent="-314325" lvl="8" marL="4114800" algn="l">
              <a:lnSpc>
                <a:spcPct val="100000"/>
              </a:lnSpc>
              <a:spcBef>
                <a:spcPts val="360"/>
              </a:spcBef>
              <a:spcAft>
                <a:spcPts val="0"/>
              </a:spcAft>
              <a:buSzPts val="1350"/>
              <a:buChar char="■"/>
              <a:defRPr sz="1800"/>
            </a:lvl9pPr>
          </a:lstStyle>
          <a:p/>
        </p:txBody>
      </p:sp>
      <p:sp>
        <p:nvSpPr>
          <p:cNvPr id="35" name="Google Shape;35;p47"/>
          <p:cNvSpPr txBox="1"/>
          <p:nvPr>
            <p:ph idx="2" type="body"/>
          </p:nvPr>
        </p:nvSpPr>
        <p:spPr>
          <a:xfrm>
            <a:off x="6685435" y="1985963"/>
            <a:ext cx="4876800" cy="4140200"/>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sz="1800"/>
            </a:lvl1pPr>
            <a:lvl2pPr indent="-314325" lvl="1" marL="914400" algn="l">
              <a:lnSpc>
                <a:spcPct val="100000"/>
              </a:lnSpc>
              <a:spcBef>
                <a:spcPts val="600"/>
              </a:spcBef>
              <a:spcAft>
                <a:spcPts val="0"/>
              </a:spcAft>
              <a:buSzPts val="1350"/>
              <a:buChar char="■"/>
              <a:defRPr sz="1800"/>
            </a:lvl2pPr>
            <a:lvl3pPr indent="-314325" lvl="2" marL="1371600" algn="l">
              <a:lnSpc>
                <a:spcPct val="100000"/>
              </a:lnSpc>
              <a:spcBef>
                <a:spcPts val="600"/>
              </a:spcBef>
              <a:spcAft>
                <a:spcPts val="0"/>
              </a:spcAft>
              <a:buSzPts val="1350"/>
              <a:buChar char="■"/>
              <a:defRPr sz="1800"/>
            </a:lvl3pPr>
            <a:lvl4pPr indent="-314325" lvl="3" marL="1828800" algn="l">
              <a:lnSpc>
                <a:spcPct val="100000"/>
              </a:lnSpc>
              <a:spcBef>
                <a:spcPts val="600"/>
              </a:spcBef>
              <a:spcAft>
                <a:spcPts val="0"/>
              </a:spcAft>
              <a:buSzPts val="1350"/>
              <a:buChar char="■"/>
              <a:defRPr sz="1800"/>
            </a:lvl4pPr>
            <a:lvl5pPr indent="-314325" lvl="4" marL="2286000" algn="l">
              <a:lnSpc>
                <a:spcPct val="100000"/>
              </a:lnSpc>
              <a:spcBef>
                <a:spcPts val="600"/>
              </a:spcBef>
              <a:spcAft>
                <a:spcPts val="0"/>
              </a:spcAft>
              <a:buSzPts val="1350"/>
              <a:buChar char="■"/>
              <a:defRPr sz="1800"/>
            </a:lvl5pPr>
            <a:lvl6pPr indent="-314325" lvl="5" marL="2743200" algn="l">
              <a:lnSpc>
                <a:spcPct val="100000"/>
              </a:lnSpc>
              <a:spcBef>
                <a:spcPts val="360"/>
              </a:spcBef>
              <a:spcAft>
                <a:spcPts val="0"/>
              </a:spcAft>
              <a:buSzPts val="1350"/>
              <a:buChar char="■"/>
              <a:defRPr sz="1800"/>
            </a:lvl6pPr>
            <a:lvl7pPr indent="-314325" lvl="6" marL="3200400" algn="l">
              <a:lnSpc>
                <a:spcPct val="100000"/>
              </a:lnSpc>
              <a:spcBef>
                <a:spcPts val="360"/>
              </a:spcBef>
              <a:spcAft>
                <a:spcPts val="0"/>
              </a:spcAft>
              <a:buSzPts val="1350"/>
              <a:buChar char="■"/>
              <a:defRPr sz="1800"/>
            </a:lvl7pPr>
            <a:lvl8pPr indent="-314325" lvl="7" marL="3657600" algn="l">
              <a:lnSpc>
                <a:spcPct val="100000"/>
              </a:lnSpc>
              <a:spcBef>
                <a:spcPts val="360"/>
              </a:spcBef>
              <a:spcAft>
                <a:spcPts val="0"/>
              </a:spcAft>
              <a:buSzPts val="1350"/>
              <a:buChar char="■"/>
              <a:defRPr sz="1800"/>
            </a:lvl8pPr>
            <a:lvl9pPr indent="-314325" lvl="8" marL="4114800" algn="l">
              <a:lnSpc>
                <a:spcPct val="100000"/>
              </a:lnSpc>
              <a:spcBef>
                <a:spcPts val="360"/>
              </a:spcBef>
              <a:spcAft>
                <a:spcPts val="0"/>
              </a:spcAft>
              <a:buSzPts val="1350"/>
              <a:buChar char="■"/>
              <a:defRPr sz="1800"/>
            </a:lvl9pPr>
          </a:lstStyle>
          <a:p/>
        </p:txBody>
      </p:sp>
      <p:sp>
        <p:nvSpPr>
          <p:cNvPr id="36" name="Google Shape;36;p47"/>
          <p:cNvSpPr txBox="1"/>
          <p:nvPr>
            <p:ph idx="10" type="dt"/>
          </p:nvPr>
        </p:nvSpPr>
        <p:spPr>
          <a:xfrm>
            <a:off x="9060329" y="6423586"/>
            <a:ext cx="28448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47"/>
          <p:cNvSpPr txBox="1"/>
          <p:nvPr>
            <p:ph idx="11" type="ftr"/>
          </p:nvPr>
        </p:nvSpPr>
        <p:spPr>
          <a:xfrm>
            <a:off x="268941" y="6423586"/>
            <a:ext cx="8163859"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47"/>
          <p:cNvSpPr/>
          <p:nvPr/>
        </p:nvSpPr>
        <p:spPr>
          <a:xfrm>
            <a:off x="268941" y="197802"/>
            <a:ext cx="1063556" cy="1402398"/>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stage2-WHITE.pdf" id="39" name="Google Shape;39;p47"/>
          <p:cNvPicPr preferRelativeResize="0"/>
          <p:nvPr/>
        </p:nvPicPr>
        <p:blipFill rotWithShape="1">
          <a:blip r:embed="rId2">
            <a:alphaModFix amt="16000"/>
          </a:blip>
          <a:srcRect b="0" l="0" r="0" t="0"/>
          <a:stretch/>
        </p:blipFill>
        <p:spPr>
          <a:xfrm>
            <a:off x="379983" y="484094"/>
            <a:ext cx="846152" cy="634614"/>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0" name="Shape 40"/>
        <p:cNvGrpSpPr/>
        <p:nvPr/>
      </p:nvGrpSpPr>
      <p:grpSpPr>
        <a:xfrm>
          <a:off x="0" y="0"/>
          <a:ext cx="0" cy="0"/>
          <a:chOff x="0" y="0"/>
          <a:chExt cx="0" cy="0"/>
        </a:xfrm>
      </p:grpSpPr>
      <p:sp>
        <p:nvSpPr>
          <p:cNvPr id="41" name="Google Shape;41;p48"/>
          <p:cNvSpPr/>
          <p:nvPr/>
        </p:nvSpPr>
        <p:spPr>
          <a:xfrm>
            <a:off x="878543" y="228600"/>
            <a:ext cx="10934573" cy="634523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42" name="Google Shape;42;p48"/>
          <p:cNvSpPr txBox="1"/>
          <p:nvPr>
            <p:ph type="title"/>
          </p:nvPr>
        </p:nvSpPr>
        <p:spPr>
          <a:xfrm>
            <a:off x="3048000" y="3124201"/>
            <a:ext cx="7518400" cy="1362075"/>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lt1"/>
              </a:buClr>
              <a:buSzPts val="3200"/>
              <a:buFont typeface="Calibri"/>
              <a:buNone/>
              <a:defRPr b="0" sz="3200"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48"/>
          <p:cNvSpPr txBox="1"/>
          <p:nvPr>
            <p:ph idx="1" type="body"/>
          </p:nvPr>
        </p:nvSpPr>
        <p:spPr>
          <a:xfrm>
            <a:off x="3048000" y="4495801"/>
            <a:ext cx="75184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300"/>
              </a:spcBef>
              <a:spcAft>
                <a:spcPts val="0"/>
              </a:spcAft>
              <a:buSzPts val="1050"/>
              <a:buNone/>
              <a:defRPr sz="1400" cap="none">
                <a:solidFill>
                  <a:schemeClr val="lt1"/>
                </a:solidFill>
              </a:defRPr>
            </a:lvl1pPr>
            <a:lvl2pPr indent="-228600" lvl="1" marL="914400" algn="l">
              <a:lnSpc>
                <a:spcPct val="100000"/>
              </a:lnSpc>
              <a:spcBef>
                <a:spcPts val="600"/>
              </a:spcBef>
              <a:spcAft>
                <a:spcPts val="0"/>
              </a:spcAft>
              <a:buSzPts val="1350"/>
              <a:buNone/>
              <a:defRPr sz="1800">
                <a:solidFill>
                  <a:srgbClr val="888888"/>
                </a:solidFill>
              </a:defRPr>
            </a:lvl2pPr>
            <a:lvl3pPr indent="-228600" lvl="2" marL="1371600" algn="l">
              <a:lnSpc>
                <a:spcPct val="100000"/>
              </a:lnSpc>
              <a:spcBef>
                <a:spcPts val="600"/>
              </a:spcBef>
              <a:spcAft>
                <a:spcPts val="0"/>
              </a:spcAft>
              <a:buSzPts val="1200"/>
              <a:buNone/>
              <a:defRPr sz="1600">
                <a:solidFill>
                  <a:srgbClr val="888888"/>
                </a:solidFill>
              </a:defRPr>
            </a:lvl3pPr>
            <a:lvl4pPr indent="-228600" lvl="3" marL="1828800" algn="l">
              <a:lnSpc>
                <a:spcPct val="100000"/>
              </a:lnSpc>
              <a:spcBef>
                <a:spcPts val="600"/>
              </a:spcBef>
              <a:spcAft>
                <a:spcPts val="0"/>
              </a:spcAft>
              <a:buSzPts val="1050"/>
              <a:buNone/>
              <a:defRPr sz="1400">
                <a:solidFill>
                  <a:srgbClr val="888888"/>
                </a:solidFill>
              </a:defRPr>
            </a:lvl4pPr>
            <a:lvl5pPr indent="-228600" lvl="4" marL="2286000" algn="l">
              <a:lnSpc>
                <a:spcPct val="100000"/>
              </a:lnSpc>
              <a:spcBef>
                <a:spcPts val="600"/>
              </a:spcBef>
              <a:spcAft>
                <a:spcPts val="0"/>
              </a:spcAft>
              <a:buSzPts val="1050"/>
              <a:buNone/>
              <a:defRPr sz="1400">
                <a:solidFill>
                  <a:srgbClr val="888888"/>
                </a:solidFill>
              </a:defRPr>
            </a:lvl5pPr>
            <a:lvl6pPr indent="-228600" lvl="5" marL="2743200" algn="l">
              <a:lnSpc>
                <a:spcPct val="100000"/>
              </a:lnSpc>
              <a:spcBef>
                <a:spcPts val="280"/>
              </a:spcBef>
              <a:spcAft>
                <a:spcPts val="0"/>
              </a:spcAft>
              <a:buSzPts val="1050"/>
              <a:buNone/>
              <a:defRPr sz="1400">
                <a:solidFill>
                  <a:srgbClr val="888888"/>
                </a:solidFill>
              </a:defRPr>
            </a:lvl6pPr>
            <a:lvl7pPr indent="-228600" lvl="6" marL="3200400" algn="l">
              <a:lnSpc>
                <a:spcPct val="100000"/>
              </a:lnSpc>
              <a:spcBef>
                <a:spcPts val="280"/>
              </a:spcBef>
              <a:spcAft>
                <a:spcPts val="0"/>
              </a:spcAft>
              <a:buSzPts val="1050"/>
              <a:buNone/>
              <a:defRPr sz="1400">
                <a:solidFill>
                  <a:srgbClr val="888888"/>
                </a:solidFill>
              </a:defRPr>
            </a:lvl7pPr>
            <a:lvl8pPr indent="-228600" lvl="7" marL="3657600" algn="l">
              <a:lnSpc>
                <a:spcPct val="100000"/>
              </a:lnSpc>
              <a:spcBef>
                <a:spcPts val="280"/>
              </a:spcBef>
              <a:spcAft>
                <a:spcPts val="0"/>
              </a:spcAft>
              <a:buSzPts val="1050"/>
              <a:buNone/>
              <a:defRPr sz="1400">
                <a:solidFill>
                  <a:srgbClr val="888888"/>
                </a:solidFill>
              </a:defRPr>
            </a:lvl8pPr>
            <a:lvl9pPr indent="-228600" lvl="8" marL="4114800" algn="l">
              <a:lnSpc>
                <a:spcPct val="100000"/>
              </a:lnSpc>
              <a:spcBef>
                <a:spcPts val="280"/>
              </a:spcBef>
              <a:spcAft>
                <a:spcPts val="0"/>
              </a:spcAft>
              <a:buSzPts val="1050"/>
              <a:buNone/>
              <a:defRPr sz="1400">
                <a:solidFill>
                  <a:srgbClr val="888888"/>
                </a:solidFill>
              </a:defRPr>
            </a:lvl9pPr>
          </a:lstStyle>
          <a:p/>
        </p:txBody>
      </p:sp>
      <p:sp>
        <p:nvSpPr>
          <p:cNvPr id="44" name="Google Shape;44;p48"/>
          <p:cNvSpPr txBox="1"/>
          <p:nvPr>
            <p:ph idx="10" type="dt"/>
          </p:nvPr>
        </p:nvSpPr>
        <p:spPr>
          <a:xfrm>
            <a:off x="878541" y="6248775"/>
            <a:ext cx="1966259"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48"/>
          <p:cNvSpPr txBox="1"/>
          <p:nvPr>
            <p:ph idx="11" type="ftr"/>
          </p:nvPr>
        </p:nvSpPr>
        <p:spPr>
          <a:xfrm>
            <a:off x="3048000" y="6248775"/>
            <a:ext cx="7518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48"/>
          <p:cNvSpPr txBox="1"/>
          <p:nvPr>
            <p:ph idx="12" type="sldNum"/>
          </p:nvPr>
        </p:nvSpPr>
        <p:spPr>
          <a:xfrm>
            <a:off x="11074400" y="6248775"/>
            <a:ext cx="738717" cy="365125"/>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pic>
        <p:nvPicPr>
          <p:cNvPr descr="stage3-WHITE.pdf" id="47" name="Google Shape;47;p48"/>
          <p:cNvPicPr preferRelativeResize="0"/>
          <p:nvPr/>
        </p:nvPicPr>
        <p:blipFill rotWithShape="1">
          <a:blip r:embed="rId2">
            <a:alphaModFix amt="16000"/>
          </a:blip>
          <a:srcRect b="0" l="0" r="0" t="0"/>
          <a:stretch/>
        </p:blipFill>
        <p:spPr>
          <a:xfrm>
            <a:off x="-180441" y="1155579"/>
            <a:ext cx="4110247" cy="2740164"/>
          </a:xfrm>
          <a:prstGeom prst="rect">
            <a:avLst/>
          </a:prstGeom>
          <a:noFill/>
          <a:ln>
            <a:noFill/>
          </a:ln>
        </p:spPr>
      </p:pic>
      <p:sp>
        <p:nvSpPr>
          <p:cNvPr id="48" name="Google Shape;48;p48"/>
          <p:cNvSpPr/>
          <p:nvPr/>
        </p:nvSpPr>
        <p:spPr>
          <a:xfrm>
            <a:off x="381001" y="228600"/>
            <a:ext cx="283633" cy="6345238"/>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Content, Top and Bottom">
  <p:cSld name="2 Content, Top and Bottom">
    <p:spTree>
      <p:nvGrpSpPr>
        <p:cNvPr id="49" name="Shape 49"/>
        <p:cNvGrpSpPr/>
        <p:nvPr/>
      </p:nvGrpSpPr>
      <p:grpSpPr>
        <a:xfrm>
          <a:off x="0" y="0"/>
          <a:ext cx="0" cy="0"/>
          <a:chOff x="0" y="0"/>
          <a:chExt cx="0" cy="0"/>
        </a:xfrm>
      </p:grpSpPr>
      <p:sp>
        <p:nvSpPr>
          <p:cNvPr id="50" name="Google Shape;50;p49"/>
          <p:cNvSpPr txBox="1"/>
          <p:nvPr>
            <p:ph type="title"/>
          </p:nvPr>
        </p:nvSpPr>
        <p:spPr>
          <a:xfrm>
            <a:off x="1483563" y="484094"/>
            <a:ext cx="10075084" cy="1116106"/>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rgbClr val="000000"/>
              </a:buClr>
              <a:buSzPts val="3600"/>
              <a:buFont typeface="Calibri"/>
              <a:buNone/>
              <a:defRPr>
                <a:solidFill>
                  <a:srgbClr val="00000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49"/>
          <p:cNvSpPr txBox="1"/>
          <p:nvPr>
            <p:ph idx="1" type="body"/>
          </p:nvPr>
        </p:nvSpPr>
        <p:spPr>
          <a:xfrm>
            <a:off x="1483621" y="1985963"/>
            <a:ext cx="10092209" cy="1965960"/>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sz="1800"/>
            </a:lvl1pPr>
            <a:lvl2pPr indent="-314325" lvl="1" marL="914400" algn="l">
              <a:lnSpc>
                <a:spcPct val="100000"/>
              </a:lnSpc>
              <a:spcBef>
                <a:spcPts val="600"/>
              </a:spcBef>
              <a:spcAft>
                <a:spcPts val="0"/>
              </a:spcAft>
              <a:buSzPts val="1350"/>
              <a:buChar char="■"/>
              <a:defRPr sz="1800"/>
            </a:lvl2pPr>
            <a:lvl3pPr indent="-314325" lvl="2" marL="1371600" algn="l">
              <a:lnSpc>
                <a:spcPct val="100000"/>
              </a:lnSpc>
              <a:spcBef>
                <a:spcPts val="600"/>
              </a:spcBef>
              <a:spcAft>
                <a:spcPts val="0"/>
              </a:spcAft>
              <a:buSzPts val="1350"/>
              <a:buChar char="■"/>
              <a:defRPr sz="1800"/>
            </a:lvl3pPr>
            <a:lvl4pPr indent="-314325" lvl="3" marL="1828800" algn="l">
              <a:lnSpc>
                <a:spcPct val="100000"/>
              </a:lnSpc>
              <a:spcBef>
                <a:spcPts val="600"/>
              </a:spcBef>
              <a:spcAft>
                <a:spcPts val="0"/>
              </a:spcAft>
              <a:buSzPts val="1350"/>
              <a:buChar char="■"/>
              <a:defRPr sz="1800"/>
            </a:lvl4pPr>
            <a:lvl5pPr indent="-314325" lvl="4" marL="2286000" algn="l">
              <a:lnSpc>
                <a:spcPct val="100000"/>
              </a:lnSpc>
              <a:spcBef>
                <a:spcPts val="600"/>
              </a:spcBef>
              <a:spcAft>
                <a:spcPts val="0"/>
              </a:spcAft>
              <a:buSzPts val="1350"/>
              <a:buChar char="■"/>
              <a:defRPr sz="1800"/>
            </a:lvl5pPr>
            <a:lvl6pPr indent="-314325" lvl="5" marL="2743200" algn="l">
              <a:lnSpc>
                <a:spcPct val="100000"/>
              </a:lnSpc>
              <a:spcBef>
                <a:spcPts val="360"/>
              </a:spcBef>
              <a:spcAft>
                <a:spcPts val="0"/>
              </a:spcAft>
              <a:buSzPts val="1350"/>
              <a:buChar char="■"/>
              <a:defRPr sz="1800"/>
            </a:lvl6pPr>
            <a:lvl7pPr indent="-314325" lvl="6" marL="3200400" algn="l">
              <a:lnSpc>
                <a:spcPct val="100000"/>
              </a:lnSpc>
              <a:spcBef>
                <a:spcPts val="360"/>
              </a:spcBef>
              <a:spcAft>
                <a:spcPts val="0"/>
              </a:spcAft>
              <a:buSzPts val="1350"/>
              <a:buChar char="■"/>
              <a:defRPr sz="1800"/>
            </a:lvl7pPr>
            <a:lvl8pPr indent="-314325" lvl="7" marL="3657600" algn="l">
              <a:lnSpc>
                <a:spcPct val="100000"/>
              </a:lnSpc>
              <a:spcBef>
                <a:spcPts val="360"/>
              </a:spcBef>
              <a:spcAft>
                <a:spcPts val="0"/>
              </a:spcAft>
              <a:buSzPts val="1350"/>
              <a:buChar char="■"/>
              <a:defRPr sz="1800"/>
            </a:lvl8pPr>
            <a:lvl9pPr indent="-314325" lvl="8" marL="4114800" algn="l">
              <a:lnSpc>
                <a:spcPct val="100000"/>
              </a:lnSpc>
              <a:spcBef>
                <a:spcPts val="360"/>
              </a:spcBef>
              <a:spcAft>
                <a:spcPts val="0"/>
              </a:spcAft>
              <a:buSzPts val="1350"/>
              <a:buChar char="■"/>
              <a:defRPr sz="1800"/>
            </a:lvl9pPr>
          </a:lstStyle>
          <a:p/>
        </p:txBody>
      </p:sp>
      <p:sp>
        <p:nvSpPr>
          <p:cNvPr id="52" name="Google Shape;52;p49"/>
          <p:cNvSpPr txBox="1"/>
          <p:nvPr>
            <p:ph idx="10" type="dt"/>
          </p:nvPr>
        </p:nvSpPr>
        <p:spPr>
          <a:xfrm>
            <a:off x="9060329" y="6423586"/>
            <a:ext cx="28448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49"/>
          <p:cNvSpPr txBox="1"/>
          <p:nvPr>
            <p:ph idx="11" type="ftr"/>
          </p:nvPr>
        </p:nvSpPr>
        <p:spPr>
          <a:xfrm>
            <a:off x="268941" y="6423586"/>
            <a:ext cx="8163859"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49"/>
          <p:cNvSpPr txBox="1"/>
          <p:nvPr>
            <p:ph idx="2" type="body"/>
          </p:nvPr>
        </p:nvSpPr>
        <p:spPr>
          <a:xfrm>
            <a:off x="1483621" y="4164965"/>
            <a:ext cx="10092209" cy="1965960"/>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sz="1800"/>
            </a:lvl1pPr>
            <a:lvl2pPr indent="-314325" lvl="1" marL="914400" algn="l">
              <a:lnSpc>
                <a:spcPct val="100000"/>
              </a:lnSpc>
              <a:spcBef>
                <a:spcPts val="600"/>
              </a:spcBef>
              <a:spcAft>
                <a:spcPts val="0"/>
              </a:spcAft>
              <a:buSzPts val="1350"/>
              <a:buChar char="■"/>
              <a:defRPr sz="1800"/>
            </a:lvl2pPr>
            <a:lvl3pPr indent="-314325" lvl="2" marL="1371600" algn="l">
              <a:lnSpc>
                <a:spcPct val="100000"/>
              </a:lnSpc>
              <a:spcBef>
                <a:spcPts val="600"/>
              </a:spcBef>
              <a:spcAft>
                <a:spcPts val="0"/>
              </a:spcAft>
              <a:buSzPts val="1350"/>
              <a:buChar char="■"/>
              <a:defRPr sz="1800"/>
            </a:lvl3pPr>
            <a:lvl4pPr indent="-314325" lvl="3" marL="1828800" algn="l">
              <a:lnSpc>
                <a:spcPct val="100000"/>
              </a:lnSpc>
              <a:spcBef>
                <a:spcPts val="600"/>
              </a:spcBef>
              <a:spcAft>
                <a:spcPts val="0"/>
              </a:spcAft>
              <a:buSzPts val="1350"/>
              <a:buChar char="■"/>
              <a:defRPr sz="1800"/>
            </a:lvl4pPr>
            <a:lvl5pPr indent="-314325" lvl="4" marL="2286000" algn="l">
              <a:lnSpc>
                <a:spcPct val="100000"/>
              </a:lnSpc>
              <a:spcBef>
                <a:spcPts val="600"/>
              </a:spcBef>
              <a:spcAft>
                <a:spcPts val="0"/>
              </a:spcAft>
              <a:buSzPts val="1350"/>
              <a:buChar char="■"/>
              <a:defRPr sz="1800"/>
            </a:lvl5pPr>
            <a:lvl6pPr indent="-314325" lvl="5" marL="2743200" algn="l">
              <a:lnSpc>
                <a:spcPct val="100000"/>
              </a:lnSpc>
              <a:spcBef>
                <a:spcPts val="360"/>
              </a:spcBef>
              <a:spcAft>
                <a:spcPts val="0"/>
              </a:spcAft>
              <a:buSzPts val="1350"/>
              <a:buChar char="■"/>
              <a:defRPr sz="1800"/>
            </a:lvl6pPr>
            <a:lvl7pPr indent="-314325" lvl="6" marL="3200400" algn="l">
              <a:lnSpc>
                <a:spcPct val="100000"/>
              </a:lnSpc>
              <a:spcBef>
                <a:spcPts val="360"/>
              </a:spcBef>
              <a:spcAft>
                <a:spcPts val="0"/>
              </a:spcAft>
              <a:buSzPts val="1350"/>
              <a:buChar char="■"/>
              <a:defRPr sz="1800"/>
            </a:lvl7pPr>
            <a:lvl8pPr indent="-314325" lvl="7" marL="3657600" algn="l">
              <a:lnSpc>
                <a:spcPct val="100000"/>
              </a:lnSpc>
              <a:spcBef>
                <a:spcPts val="360"/>
              </a:spcBef>
              <a:spcAft>
                <a:spcPts val="0"/>
              </a:spcAft>
              <a:buSzPts val="1350"/>
              <a:buChar char="■"/>
              <a:defRPr sz="1800"/>
            </a:lvl8pPr>
            <a:lvl9pPr indent="-314325" lvl="8" marL="4114800" algn="l">
              <a:lnSpc>
                <a:spcPct val="100000"/>
              </a:lnSpc>
              <a:spcBef>
                <a:spcPts val="360"/>
              </a:spcBef>
              <a:spcAft>
                <a:spcPts val="0"/>
              </a:spcAft>
              <a:buSzPts val="1350"/>
              <a:buChar char="■"/>
              <a:defRPr sz="1800"/>
            </a:lvl9pPr>
          </a:lstStyle>
          <a:p/>
        </p:txBody>
      </p:sp>
      <p:sp>
        <p:nvSpPr>
          <p:cNvPr id="55" name="Google Shape;55;p49"/>
          <p:cNvSpPr/>
          <p:nvPr/>
        </p:nvSpPr>
        <p:spPr>
          <a:xfrm>
            <a:off x="268941" y="197802"/>
            <a:ext cx="1063556" cy="1402398"/>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stage2-WHITE.pdf" id="56" name="Google Shape;56;p49"/>
          <p:cNvPicPr preferRelativeResize="0"/>
          <p:nvPr/>
        </p:nvPicPr>
        <p:blipFill rotWithShape="1">
          <a:blip r:embed="rId2">
            <a:alphaModFix amt="16000"/>
          </a:blip>
          <a:srcRect b="0" l="0" r="0" t="0"/>
          <a:stretch/>
        </p:blipFill>
        <p:spPr>
          <a:xfrm>
            <a:off x="379983" y="484094"/>
            <a:ext cx="846152" cy="634614"/>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Alt.">
  <p:cSld name="Title and Content, Alt.">
    <p:spTree>
      <p:nvGrpSpPr>
        <p:cNvPr id="57" name="Shape 57"/>
        <p:cNvGrpSpPr/>
        <p:nvPr/>
      </p:nvGrpSpPr>
      <p:grpSpPr>
        <a:xfrm>
          <a:off x="0" y="0"/>
          <a:ext cx="0" cy="0"/>
          <a:chOff x="0" y="0"/>
          <a:chExt cx="0" cy="0"/>
        </a:xfrm>
      </p:grpSpPr>
      <p:sp>
        <p:nvSpPr>
          <p:cNvPr id="58" name="Google Shape;58;p50"/>
          <p:cNvSpPr txBox="1"/>
          <p:nvPr>
            <p:ph type="title"/>
          </p:nvPr>
        </p:nvSpPr>
        <p:spPr>
          <a:xfrm>
            <a:off x="1497443" y="134471"/>
            <a:ext cx="10075084" cy="995082"/>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rgbClr val="000000"/>
              </a:buClr>
              <a:buSzPts val="3600"/>
              <a:buFont typeface="Calibri"/>
              <a:buNone/>
              <a:defRPr>
                <a:solidFill>
                  <a:srgbClr val="00000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50"/>
          <p:cNvSpPr txBox="1"/>
          <p:nvPr>
            <p:ph idx="1" type="body"/>
          </p:nvPr>
        </p:nvSpPr>
        <p:spPr>
          <a:xfrm>
            <a:off x="1497443" y="1981201"/>
            <a:ext cx="10075084" cy="4144963"/>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a:lvl1pPr>
            <a:lvl2pPr indent="-314325" lvl="1" marL="914400" algn="l">
              <a:lnSpc>
                <a:spcPct val="100000"/>
              </a:lnSpc>
              <a:spcBef>
                <a:spcPts val="600"/>
              </a:spcBef>
              <a:spcAft>
                <a:spcPts val="0"/>
              </a:spcAft>
              <a:buSzPts val="1350"/>
              <a:buChar char="■"/>
              <a:defRPr/>
            </a:lvl2pPr>
            <a:lvl3pPr indent="-314325" lvl="2" marL="1371600" algn="l">
              <a:lnSpc>
                <a:spcPct val="100000"/>
              </a:lnSpc>
              <a:spcBef>
                <a:spcPts val="600"/>
              </a:spcBef>
              <a:spcAft>
                <a:spcPts val="0"/>
              </a:spcAft>
              <a:buSzPts val="1350"/>
              <a:buChar char="■"/>
              <a:defRPr/>
            </a:lvl3pPr>
            <a:lvl4pPr indent="-314325" lvl="3" marL="1828800" algn="l">
              <a:lnSpc>
                <a:spcPct val="100000"/>
              </a:lnSpc>
              <a:spcBef>
                <a:spcPts val="600"/>
              </a:spcBef>
              <a:spcAft>
                <a:spcPts val="0"/>
              </a:spcAft>
              <a:buSzPts val="1350"/>
              <a:buChar char="■"/>
              <a:defRPr/>
            </a:lvl4pPr>
            <a:lvl5pPr indent="-314325" lvl="4" marL="2286000" algn="l">
              <a:lnSpc>
                <a:spcPct val="100000"/>
              </a:lnSpc>
              <a:spcBef>
                <a:spcPts val="600"/>
              </a:spcBef>
              <a:spcAft>
                <a:spcPts val="0"/>
              </a:spcAft>
              <a:buSzPts val="1350"/>
              <a:buChar char="■"/>
              <a:defRPr/>
            </a:lvl5pPr>
            <a:lvl6pPr indent="-314325" lvl="5" marL="2743200" algn="l">
              <a:lnSpc>
                <a:spcPct val="100000"/>
              </a:lnSpc>
              <a:spcBef>
                <a:spcPts val="360"/>
              </a:spcBef>
              <a:spcAft>
                <a:spcPts val="0"/>
              </a:spcAft>
              <a:buSzPts val="1350"/>
              <a:buChar char="■"/>
              <a:defRPr/>
            </a:lvl6pPr>
            <a:lvl7pPr indent="-314325" lvl="6" marL="3200400" algn="l">
              <a:lnSpc>
                <a:spcPct val="100000"/>
              </a:lnSpc>
              <a:spcBef>
                <a:spcPts val="360"/>
              </a:spcBef>
              <a:spcAft>
                <a:spcPts val="0"/>
              </a:spcAft>
              <a:buSzPts val="1350"/>
              <a:buChar char="■"/>
              <a:defRPr/>
            </a:lvl7pPr>
            <a:lvl8pPr indent="-314325" lvl="7" marL="3657600" algn="l">
              <a:lnSpc>
                <a:spcPct val="100000"/>
              </a:lnSpc>
              <a:spcBef>
                <a:spcPts val="360"/>
              </a:spcBef>
              <a:spcAft>
                <a:spcPts val="0"/>
              </a:spcAft>
              <a:buSzPts val="1350"/>
              <a:buChar char="■"/>
              <a:defRPr/>
            </a:lvl8pPr>
            <a:lvl9pPr indent="-314325" lvl="8" marL="4114800" algn="l">
              <a:lnSpc>
                <a:spcPct val="100000"/>
              </a:lnSpc>
              <a:spcBef>
                <a:spcPts val="360"/>
              </a:spcBef>
              <a:spcAft>
                <a:spcPts val="0"/>
              </a:spcAft>
              <a:buSzPts val="1350"/>
              <a:buChar char="■"/>
              <a:defRPr/>
            </a:lvl9pPr>
          </a:lstStyle>
          <a:p/>
        </p:txBody>
      </p:sp>
      <p:sp>
        <p:nvSpPr>
          <p:cNvPr id="60" name="Google Shape;60;p50"/>
          <p:cNvSpPr txBox="1"/>
          <p:nvPr>
            <p:ph idx="10" type="dt"/>
          </p:nvPr>
        </p:nvSpPr>
        <p:spPr>
          <a:xfrm>
            <a:off x="9060329" y="6423586"/>
            <a:ext cx="28448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50"/>
          <p:cNvSpPr txBox="1"/>
          <p:nvPr>
            <p:ph idx="11" type="ftr"/>
          </p:nvPr>
        </p:nvSpPr>
        <p:spPr>
          <a:xfrm>
            <a:off x="268941" y="6423586"/>
            <a:ext cx="8163859"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50"/>
          <p:cNvSpPr txBox="1"/>
          <p:nvPr>
            <p:ph idx="2" type="body"/>
          </p:nvPr>
        </p:nvSpPr>
        <p:spPr>
          <a:xfrm>
            <a:off x="1497502" y="1129553"/>
            <a:ext cx="10078613" cy="7747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000"/>
              </a:spcBef>
              <a:spcAft>
                <a:spcPts val="0"/>
              </a:spcAft>
              <a:buSzPts val="1800"/>
              <a:buNone/>
              <a:defRPr b="0" i="0" sz="2400" u="none" cap="none" strike="noStrike">
                <a:solidFill>
                  <a:schemeClr val="accent3"/>
                </a:solidFill>
                <a:latin typeface="Calibri"/>
                <a:ea typeface="Calibri"/>
                <a:cs typeface="Calibri"/>
                <a:sym typeface="Calibri"/>
              </a:defRPr>
            </a:lvl1pPr>
            <a:lvl2pPr indent="-228600" lvl="1" marL="914400" algn="l">
              <a:lnSpc>
                <a:spcPct val="100000"/>
              </a:lnSpc>
              <a:spcBef>
                <a:spcPts val="600"/>
              </a:spcBef>
              <a:spcAft>
                <a:spcPts val="0"/>
              </a:spcAft>
              <a:buSzPts val="900"/>
              <a:buNone/>
              <a:defRPr sz="1200"/>
            </a:lvl2pPr>
            <a:lvl3pPr indent="-228600" lvl="2" marL="1371600" algn="l">
              <a:lnSpc>
                <a:spcPct val="100000"/>
              </a:lnSpc>
              <a:spcBef>
                <a:spcPts val="600"/>
              </a:spcBef>
              <a:spcAft>
                <a:spcPts val="0"/>
              </a:spcAft>
              <a:buSzPts val="750"/>
              <a:buNone/>
              <a:defRPr sz="1000"/>
            </a:lvl3pPr>
            <a:lvl4pPr indent="-228600" lvl="3" marL="1828800" algn="l">
              <a:lnSpc>
                <a:spcPct val="100000"/>
              </a:lnSpc>
              <a:spcBef>
                <a:spcPts val="600"/>
              </a:spcBef>
              <a:spcAft>
                <a:spcPts val="0"/>
              </a:spcAft>
              <a:buSzPts val="675"/>
              <a:buNone/>
              <a:defRPr sz="900"/>
            </a:lvl4pPr>
            <a:lvl5pPr indent="-228600" lvl="4" marL="2286000" algn="l">
              <a:lnSpc>
                <a:spcPct val="100000"/>
              </a:lnSpc>
              <a:spcBef>
                <a:spcPts val="600"/>
              </a:spcBef>
              <a:spcAft>
                <a:spcPts val="0"/>
              </a:spcAft>
              <a:buSzPts val="675"/>
              <a:buNone/>
              <a:defRPr sz="900"/>
            </a:lvl5pPr>
            <a:lvl6pPr indent="-228600" lvl="5" marL="2743200" algn="l">
              <a:lnSpc>
                <a:spcPct val="100000"/>
              </a:lnSpc>
              <a:spcBef>
                <a:spcPts val="180"/>
              </a:spcBef>
              <a:spcAft>
                <a:spcPts val="0"/>
              </a:spcAft>
              <a:buSzPts val="675"/>
              <a:buNone/>
              <a:defRPr sz="900"/>
            </a:lvl6pPr>
            <a:lvl7pPr indent="-228600" lvl="6" marL="3200400" algn="l">
              <a:lnSpc>
                <a:spcPct val="100000"/>
              </a:lnSpc>
              <a:spcBef>
                <a:spcPts val="180"/>
              </a:spcBef>
              <a:spcAft>
                <a:spcPts val="0"/>
              </a:spcAft>
              <a:buSzPts val="675"/>
              <a:buNone/>
              <a:defRPr sz="900"/>
            </a:lvl7pPr>
            <a:lvl8pPr indent="-228600" lvl="7" marL="3657600" algn="l">
              <a:lnSpc>
                <a:spcPct val="100000"/>
              </a:lnSpc>
              <a:spcBef>
                <a:spcPts val="180"/>
              </a:spcBef>
              <a:spcAft>
                <a:spcPts val="0"/>
              </a:spcAft>
              <a:buSzPts val="675"/>
              <a:buNone/>
              <a:defRPr sz="900"/>
            </a:lvl8pPr>
            <a:lvl9pPr indent="-228600" lvl="8" marL="4114800" algn="l">
              <a:lnSpc>
                <a:spcPct val="100000"/>
              </a:lnSpc>
              <a:spcBef>
                <a:spcPts val="180"/>
              </a:spcBef>
              <a:spcAft>
                <a:spcPts val="0"/>
              </a:spcAft>
              <a:buSzPts val="675"/>
              <a:buNone/>
              <a:defRPr sz="900"/>
            </a:lvl9pPr>
          </a:lstStyle>
          <a:p/>
        </p:txBody>
      </p:sp>
      <p:sp>
        <p:nvSpPr>
          <p:cNvPr id="63" name="Google Shape;63;p50"/>
          <p:cNvSpPr/>
          <p:nvPr/>
        </p:nvSpPr>
        <p:spPr>
          <a:xfrm>
            <a:off x="268941" y="197802"/>
            <a:ext cx="1063556" cy="1402398"/>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stage2-WHITE.pdf" id="64" name="Google Shape;64;p50"/>
          <p:cNvPicPr preferRelativeResize="0"/>
          <p:nvPr/>
        </p:nvPicPr>
        <p:blipFill rotWithShape="1">
          <a:blip r:embed="rId2">
            <a:alphaModFix amt="16000"/>
          </a:blip>
          <a:srcRect b="0" l="0" r="0" t="0"/>
          <a:stretch/>
        </p:blipFill>
        <p:spPr>
          <a:xfrm>
            <a:off x="379983" y="484094"/>
            <a:ext cx="846152" cy="634614"/>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with 2 Pictures">
  <p:cSld name="Title Slide with 2 Pictures">
    <p:spTree>
      <p:nvGrpSpPr>
        <p:cNvPr id="65" name="Shape 65"/>
        <p:cNvGrpSpPr/>
        <p:nvPr/>
      </p:nvGrpSpPr>
      <p:grpSpPr>
        <a:xfrm>
          <a:off x="0" y="0"/>
          <a:ext cx="0" cy="0"/>
          <a:chOff x="0" y="0"/>
          <a:chExt cx="0" cy="0"/>
        </a:xfrm>
      </p:grpSpPr>
      <p:sp>
        <p:nvSpPr>
          <p:cNvPr id="66" name="Google Shape;66;p51"/>
          <p:cNvSpPr/>
          <p:nvPr/>
        </p:nvSpPr>
        <p:spPr>
          <a:xfrm>
            <a:off x="376767" y="228600"/>
            <a:ext cx="5647267" cy="4187952"/>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stage1-WHITE.pdf" id="67" name="Google Shape;67;p51"/>
          <p:cNvPicPr preferRelativeResize="0"/>
          <p:nvPr/>
        </p:nvPicPr>
        <p:blipFill rotWithShape="1">
          <a:blip r:embed="rId2">
            <a:alphaModFix amt="12000"/>
          </a:blip>
          <a:srcRect b="0" l="0" r="0" t="0"/>
          <a:stretch/>
        </p:blipFill>
        <p:spPr>
          <a:xfrm>
            <a:off x="-592001" y="-175316"/>
            <a:ext cx="4478449" cy="3358837"/>
          </a:xfrm>
          <a:prstGeom prst="rect">
            <a:avLst/>
          </a:prstGeom>
          <a:noFill/>
          <a:ln>
            <a:noFill/>
          </a:ln>
        </p:spPr>
      </p:pic>
      <p:sp>
        <p:nvSpPr>
          <p:cNvPr id="68" name="Google Shape;68;p51"/>
          <p:cNvSpPr txBox="1"/>
          <p:nvPr>
            <p:ph type="ctrTitle"/>
          </p:nvPr>
        </p:nvSpPr>
        <p:spPr>
          <a:xfrm>
            <a:off x="6024034" y="4624668"/>
            <a:ext cx="5761567" cy="93345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rgbClr val="000000"/>
              </a:buClr>
              <a:buSzPts val="2800"/>
              <a:buFont typeface="Calibri"/>
              <a:buNone/>
              <a:defRPr sz="2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51"/>
          <p:cNvSpPr txBox="1"/>
          <p:nvPr>
            <p:ph idx="1" type="subTitle"/>
          </p:nvPr>
        </p:nvSpPr>
        <p:spPr>
          <a:xfrm>
            <a:off x="6024034" y="5562600"/>
            <a:ext cx="5761567" cy="748553"/>
          </a:xfrm>
          <a:prstGeom prst="rect">
            <a:avLst/>
          </a:prstGeom>
          <a:noFill/>
          <a:ln>
            <a:noFill/>
          </a:ln>
        </p:spPr>
        <p:txBody>
          <a:bodyPr anchorCtr="0" anchor="t" bIns="45700" lIns="91425" spcFirstLastPara="1" rIns="91425" wrap="square" tIns="45700">
            <a:normAutofit/>
          </a:bodyPr>
          <a:lstStyle>
            <a:lvl1pPr lvl="0" algn="l">
              <a:lnSpc>
                <a:spcPct val="100000"/>
              </a:lnSpc>
              <a:spcBef>
                <a:spcPts val="300"/>
              </a:spcBef>
              <a:spcAft>
                <a:spcPts val="0"/>
              </a:spcAft>
              <a:buSzPts val="1050"/>
              <a:buNone/>
              <a:defRPr sz="1400">
                <a:solidFill>
                  <a:srgbClr val="888888"/>
                </a:solidFill>
              </a:defRPr>
            </a:lvl1pPr>
            <a:lvl2pPr lvl="1" algn="ctr">
              <a:lnSpc>
                <a:spcPct val="100000"/>
              </a:lnSpc>
              <a:spcBef>
                <a:spcPts val="600"/>
              </a:spcBef>
              <a:spcAft>
                <a:spcPts val="0"/>
              </a:spcAft>
              <a:buSzPts val="1350"/>
              <a:buNone/>
              <a:defRPr>
                <a:solidFill>
                  <a:srgbClr val="888888"/>
                </a:solidFill>
              </a:defRPr>
            </a:lvl2pPr>
            <a:lvl3pPr lvl="2" algn="ctr">
              <a:lnSpc>
                <a:spcPct val="100000"/>
              </a:lnSpc>
              <a:spcBef>
                <a:spcPts val="600"/>
              </a:spcBef>
              <a:spcAft>
                <a:spcPts val="0"/>
              </a:spcAft>
              <a:buSzPts val="1350"/>
              <a:buNone/>
              <a:defRPr>
                <a:solidFill>
                  <a:srgbClr val="888888"/>
                </a:solidFill>
              </a:defRPr>
            </a:lvl3pPr>
            <a:lvl4pPr lvl="3" algn="ctr">
              <a:lnSpc>
                <a:spcPct val="100000"/>
              </a:lnSpc>
              <a:spcBef>
                <a:spcPts val="600"/>
              </a:spcBef>
              <a:spcAft>
                <a:spcPts val="0"/>
              </a:spcAft>
              <a:buSzPts val="1350"/>
              <a:buNone/>
              <a:defRPr>
                <a:solidFill>
                  <a:srgbClr val="888888"/>
                </a:solidFill>
              </a:defRPr>
            </a:lvl4pPr>
            <a:lvl5pPr lvl="4" algn="ctr">
              <a:lnSpc>
                <a:spcPct val="100000"/>
              </a:lnSpc>
              <a:spcBef>
                <a:spcPts val="600"/>
              </a:spcBef>
              <a:spcAft>
                <a:spcPts val="0"/>
              </a:spcAft>
              <a:buSzPts val="1350"/>
              <a:buNone/>
              <a:defRPr>
                <a:solidFill>
                  <a:srgbClr val="888888"/>
                </a:solidFill>
              </a:defRPr>
            </a:lvl5pPr>
            <a:lvl6pPr lvl="5" algn="ctr">
              <a:lnSpc>
                <a:spcPct val="100000"/>
              </a:lnSpc>
              <a:spcBef>
                <a:spcPts val="360"/>
              </a:spcBef>
              <a:spcAft>
                <a:spcPts val="0"/>
              </a:spcAft>
              <a:buSzPts val="1350"/>
              <a:buNone/>
              <a:defRPr>
                <a:solidFill>
                  <a:srgbClr val="888888"/>
                </a:solidFill>
              </a:defRPr>
            </a:lvl6pPr>
            <a:lvl7pPr lvl="6" algn="ctr">
              <a:lnSpc>
                <a:spcPct val="100000"/>
              </a:lnSpc>
              <a:spcBef>
                <a:spcPts val="360"/>
              </a:spcBef>
              <a:spcAft>
                <a:spcPts val="0"/>
              </a:spcAft>
              <a:buSzPts val="1350"/>
              <a:buNone/>
              <a:defRPr>
                <a:solidFill>
                  <a:srgbClr val="888888"/>
                </a:solidFill>
              </a:defRPr>
            </a:lvl7pPr>
            <a:lvl8pPr lvl="7" algn="ctr">
              <a:lnSpc>
                <a:spcPct val="100000"/>
              </a:lnSpc>
              <a:spcBef>
                <a:spcPts val="360"/>
              </a:spcBef>
              <a:spcAft>
                <a:spcPts val="0"/>
              </a:spcAft>
              <a:buSzPts val="1350"/>
              <a:buNone/>
              <a:defRPr>
                <a:solidFill>
                  <a:srgbClr val="888888"/>
                </a:solidFill>
              </a:defRPr>
            </a:lvl8pPr>
            <a:lvl9pPr lvl="8" algn="ctr">
              <a:lnSpc>
                <a:spcPct val="100000"/>
              </a:lnSpc>
              <a:spcBef>
                <a:spcPts val="360"/>
              </a:spcBef>
              <a:spcAft>
                <a:spcPts val="0"/>
              </a:spcAft>
              <a:buSzPts val="1350"/>
              <a:buNone/>
              <a:defRPr>
                <a:solidFill>
                  <a:srgbClr val="888888"/>
                </a:solidFill>
              </a:defRPr>
            </a:lvl9pPr>
          </a:lstStyle>
          <a:p/>
        </p:txBody>
      </p:sp>
      <p:sp>
        <p:nvSpPr>
          <p:cNvPr id="70" name="Google Shape;70;p51"/>
          <p:cNvSpPr txBox="1"/>
          <p:nvPr>
            <p:ph idx="10" type="dt"/>
          </p:nvPr>
        </p:nvSpPr>
        <p:spPr>
          <a:xfrm>
            <a:off x="6024035" y="6425641"/>
            <a:ext cx="2020296"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51"/>
          <p:cNvSpPr txBox="1"/>
          <p:nvPr>
            <p:ph idx="11" type="ftr"/>
          </p:nvPr>
        </p:nvSpPr>
        <p:spPr>
          <a:xfrm>
            <a:off x="8414871" y="6425641"/>
            <a:ext cx="349025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51"/>
          <p:cNvSpPr/>
          <p:nvPr/>
        </p:nvSpPr>
        <p:spPr>
          <a:xfrm>
            <a:off x="9069917" y="228600"/>
            <a:ext cx="2743200" cy="2039112"/>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73" name="Google Shape;73;p51"/>
          <p:cNvSpPr/>
          <p:nvPr/>
        </p:nvSpPr>
        <p:spPr>
          <a:xfrm>
            <a:off x="6165851" y="2377440"/>
            <a:ext cx="2743200" cy="2039112"/>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74" name="Google Shape;74;p51"/>
          <p:cNvSpPr/>
          <p:nvPr>
            <p:ph idx="2" type="pic"/>
          </p:nvPr>
        </p:nvSpPr>
        <p:spPr>
          <a:xfrm>
            <a:off x="6165851" y="228600"/>
            <a:ext cx="2743200" cy="2039112"/>
          </a:xfrm>
          <a:prstGeom prst="rect">
            <a:avLst/>
          </a:prstGeom>
          <a:noFill/>
          <a:ln>
            <a:noFill/>
          </a:ln>
        </p:spPr>
      </p:sp>
      <p:sp>
        <p:nvSpPr>
          <p:cNvPr id="75" name="Google Shape;75;p51"/>
          <p:cNvSpPr/>
          <p:nvPr>
            <p:ph idx="3" type="pic"/>
          </p:nvPr>
        </p:nvSpPr>
        <p:spPr>
          <a:xfrm>
            <a:off x="9069917" y="2377440"/>
            <a:ext cx="2743200" cy="2039112"/>
          </a:xfrm>
          <a:prstGeom prst="rect">
            <a:avLst/>
          </a:prstGeom>
          <a:noFill/>
          <a:ln>
            <a:noFill/>
          </a:ln>
        </p:spPr>
      </p:sp>
      <p:sp>
        <p:nvSpPr>
          <p:cNvPr id="76" name="Google Shape;76;p51"/>
          <p:cNvSpPr txBox="1"/>
          <p:nvPr>
            <p:ph idx="4" type="body"/>
          </p:nvPr>
        </p:nvSpPr>
        <p:spPr>
          <a:xfrm>
            <a:off x="1143000" y="1779495"/>
            <a:ext cx="4114800" cy="2040905"/>
          </a:xfrm>
          <a:prstGeom prst="rect">
            <a:avLst/>
          </a:prstGeom>
          <a:noFill/>
          <a:ln>
            <a:noFill/>
          </a:ln>
        </p:spPr>
        <p:txBody>
          <a:bodyPr anchorCtr="0" anchor="t" bIns="45700" lIns="45700" spcFirstLastPara="1" rIns="45700" wrap="square" tIns="45700">
            <a:noAutofit/>
          </a:bodyPr>
          <a:lstStyle>
            <a:lvl1pPr indent="-228600" lvl="0" marL="457200" algn="ctr">
              <a:lnSpc>
                <a:spcPct val="100000"/>
              </a:lnSpc>
              <a:spcBef>
                <a:spcPts val="600"/>
              </a:spcBef>
              <a:spcAft>
                <a:spcPts val="0"/>
              </a:spcAft>
              <a:buSzPts val="3450"/>
              <a:buNone/>
              <a:defRPr sz="4600">
                <a:solidFill>
                  <a:schemeClr val="lt1"/>
                </a:solidFill>
              </a:defRPr>
            </a:lvl1pPr>
            <a:lvl2pPr indent="-285750" lvl="1" marL="914400" algn="l">
              <a:lnSpc>
                <a:spcPct val="100000"/>
              </a:lnSpc>
              <a:spcBef>
                <a:spcPts val="600"/>
              </a:spcBef>
              <a:spcAft>
                <a:spcPts val="0"/>
              </a:spcAft>
              <a:buSzPts val="900"/>
              <a:buChar char="■"/>
              <a:defRPr sz="1200"/>
            </a:lvl2pPr>
            <a:lvl3pPr indent="-276225" lvl="2" marL="1371600" algn="l">
              <a:lnSpc>
                <a:spcPct val="100000"/>
              </a:lnSpc>
              <a:spcBef>
                <a:spcPts val="600"/>
              </a:spcBef>
              <a:spcAft>
                <a:spcPts val="0"/>
              </a:spcAft>
              <a:buSzPts val="750"/>
              <a:buChar char="■"/>
              <a:defRPr sz="1000"/>
            </a:lvl3pPr>
            <a:lvl4pPr indent="-271462" lvl="3" marL="1828800" algn="l">
              <a:lnSpc>
                <a:spcPct val="100000"/>
              </a:lnSpc>
              <a:spcBef>
                <a:spcPts val="600"/>
              </a:spcBef>
              <a:spcAft>
                <a:spcPts val="0"/>
              </a:spcAft>
              <a:buSzPts val="675"/>
              <a:buChar char="■"/>
              <a:defRPr sz="900"/>
            </a:lvl4pPr>
            <a:lvl5pPr indent="-271462" lvl="4" marL="2286000" algn="l">
              <a:lnSpc>
                <a:spcPct val="100000"/>
              </a:lnSpc>
              <a:spcBef>
                <a:spcPts val="600"/>
              </a:spcBef>
              <a:spcAft>
                <a:spcPts val="0"/>
              </a:spcAft>
              <a:buSzPts val="675"/>
              <a:buChar char="■"/>
              <a:defRPr sz="900"/>
            </a:lvl5pPr>
            <a:lvl6pPr indent="-314325" lvl="5" marL="2743200" algn="l">
              <a:lnSpc>
                <a:spcPct val="100000"/>
              </a:lnSpc>
              <a:spcBef>
                <a:spcPts val="360"/>
              </a:spcBef>
              <a:spcAft>
                <a:spcPts val="0"/>
              </a:spcAft>
              <a:buSzPts val="1350"/>
              <a:buChar char="■"/>
              <a:defRPr/>
            </a:lvl6pPr>
            <a:lvl7pPr indent="-314325" lvl="6" marL="3200400" algn="l">
              <a:lnSpc>
                <a:spcPct val="100000"/>
              </a:lnSpc>
              <a:spcBef>
                <a:spcPts val="360"/>
              </a:spcBef>
              <a:spcAft>
                <a:spcPts val="0"/>
              </a:spcAft>
              <a:buSzPts val="1350"/>
              <a:buChar char="■"/>
              <a:defRPr/>
            </a:lvl7pPr>
            <a:lvl8pPr indent="-314325" lvl="7" marL="3657600" algn="l">
              <a:lnSpc>
                <a:spcPct val="100000"/>
              </a:lnSpc>
              <a:spcBef>
                <a:spcPts val="360"/>
              </a:spcBef>
              <a:spcAft>
                <a:spcPts val="0"/>
              </a:spcAft>
              <a:buSzPts val="1350"/>
              <a:buChar char="■"/>
              <a:defRPr/>
            </a:lvl8pPr>
            <a:lvl9pPr indent="-314325" lvl="8" marL="4114800" algn="l">
              <a:lnSpc>
                <a:spcPct val="100000"/>
              </a:lnSpc>
              <a:spcBef>
                <a:spcPts val="360"/>
              </a:spcBef>
              <a:spcAft>
                <a:spcPts val="0"/>
              </a:spcAft>
              <a:buSzPts val="1350"/>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p:cSld name="Comparison">
    <p:spTree>
      <p:nvGrpSpPr>
        <p:cNvPr id="77" name="Shape 77"/>
        <p:cNvGrpSpPr/>
        <p:nvPr/>
      </p:nvGrpSpPr>
      <p:grpSpPr>
        <a:xfrm>
          <a:off x="0" y="0"/>
          <a:ext cx="0" cy="0"/>
          <a:chOff x="0" y="0"/>
          <a:chExt cx="0" cy="0"/>
        </a:xfrm>
      </p:grpSpPr>
      <p:sp>
        <p:nvSpPr>
          <p:cNvPr id="78" name="Google Shape;78;p52"/>
          <p:cNvSpPr txBox="1"/>
          <p:nvPr>
            <p:ph type="title"/>
          </p:nvPr>
        </p:nvSpPr>
        <p:spPr>
          <a:xfrm>
            <a:off x="1483563" y="484094"/>
            <a:ext cx="10075084" cy="1116106"/>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rgbClr val="000000"/>
              </a:buClr>
              <a:buSzPts val="3600"/>
              <a:buFont typeface="Calibri"/>
              <a:buNone/>
              <a:defRPr>
                <a:solidFill>
                  <a:srgbClr val="00000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52"/>
          <p:cNvSpPr txBox="1"/>
          <p:nvPr>
            <p:ph idx="1" type="body"/>
          </p:nvPr>
        </p:nvSpPr>
        <p:spPr>
          <a:xfrm>
            <a:off x="1482319" y="2447366"/>
            <a:ext cx="4876800" cy="3678797"/>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sz="1800"/>
            </a:lvl1pPr>
            <a:lvl2pPr indent="-314325" lvl="1" marL="914400" algn="l">
              <a:lnSpc>
                <a:spcPct val="100000"/>
              </a:lnSpc>
              <a:spcBef>
                <a:spcPts val="600"/>
              </a:spcBef>
              <a:spcAft>
                <a:spcPts val="0"/>
              </a:spcAft>
              <a:buSzPts val="1350"/>
              <a:buChar char="■"/>
              <a:defRPr sz="1800"/>
            </a:lvl2pPr>
            <a:lvl3pPr indent="-314325" lvl="2" marL="1371600" algn="l">
              <a:lnSpc>
                <a:spcPct val="100000"/>
              </a:lnSpc>
              <a:spcBef>
                <a:spcPts val="600"/>
              </a:spcBef>
              <a:spcAft>
                <a:spcPts val="0"/>
              </a:spcAft>
              <a:buSzPts val="1350"/>
              <a:buChar char="■"/>
              <a:defRPr sz="1800"/>
            </a:lvl3pPr>
            <a:lvl4pPr indent="-314325" lvl="3" marL="1828800" algn="l">
              <a:lnSpc>
                <a:spcPct val="100000"/>
              </a:lnSpc>
              <a:spcBef>
                <a:spcPts val="600"/>
              </a:spcBef>
              <a:spcAft>
                <a:spcPts val="0"/>
              </a:spcAft>
              <a:buSzPts val="1350"/>
              <a:buChar char="■"/>
              <a:defRPr sz="1800"/>
            </a:lvl4pPr>
            <a:lvl5pPr indent="-314325" lvl="4" marL="2286000" algn="l">
              <a:lnSpc>
                <a:spcPct val="100000"/>
              </a:lnSpc>
              <a:spcBef>
                <a:spcPts val="600"/>
              </a:spcBef>
              <a:spcAft>
                <a:spcPts val="0"/>
              </a:spcAft>
              <a:buSzPts val="1350"/>
              <a:buChar char="■"/>
              <a:defRPr sz="1800"/>
            </a:lvl5pPr>
            <a:lvl6pPr indent="-304800" lvl="5" marL="2743200" algn="l">
              <a:lnSpc>
                <a:spcPct val="100000"/>
              </a:lnSpc>
              <a:spcBef>
                <a:spcPts val="320"/>
              </a:spcBef>
              <a:spcAft>
                <a:spcPts val="0"/>
              </a:spcAft>
              <a:buSzPts val="1200"/>
              <a:buChar char="■"/>
              <a:defRPr sz="1600"/>
            </a:lvl6pPr>
            <a:lvl7pPr indent="-304800" lvl="6" marL="3200400" algn="l">
              <a:lnSpc>
                <a:spcPct val="100000"/>
              </a:lnSpc>
              <a:spcBef>
                <a:spcPts val="320"/>
              </a:spcBef>
              <a:spcAft>
                <a:spcPts val="0"/>
              </a:spcAft>
              <a:buSzPts val="1200"/>
              <a:buChar char="■"/>
              <a:defRPr sz="1600"/>
            </a:lvl7pPr>
            <a:lvl8pPr indent="-304800" lvl="7" marL="3657600" algn="l">
              <a:lnSpc>
                <a:spcPct val="100000"/>
              </a:lnSpc>
              <a:spcBef>
                <a:spcPts val="320"/>
              </a:spcBef>
              <a:spcAft>
                <a:spcPts val="0"/>
              </a:spcAft>
              <a:buSzPts val="1200"/>
              <a:buChar char="■"/>
              <a:defRPr sz="1600"/>
            </a:lvl8pPr>
            <a:lvl9pPr indent="-304800" lvl="8" marL="4114800" algn="l">
              <a:lnSpc>
                <a:spcPct val="100000"/>
              </a:lnSpc>
              <a:spcBef>
                <a:spcPts val="320"/>
              </a:spcBef>
              <a:spcAft>
                <a:spcPts val="0"/>
              </a:spcAft>
              <a:buSzPts val="1200"/>
              <a:buChar char="■"/>
              <a:defRPr sz="1600"/>
            </a:lvl9pPr>
          </a:lstStyle>
          <a:p/>
        </p:txBody>
      </p:sp>
      <p:sp>
        <p:nvSpPr>
          <p:cNvPr id="80" name="Google Shape;80;p52"/>
          <p:cNvSpPr txBox="1"/>
          <p:nvPr>
            <p:ph idx="2" type="body"/>
          </p:nvPr>
        </p:nvSpPr>
        <p:spPr>
          <a:xfrm>
            <a:off x="6685435" y="2447366"/>
            <a:ext cx="4876800" cy="3678797"/>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sz="1800"/>
            </a:lvl1pPr>
            <a:lvl2pPr indent="-314325" lvl="1" marL="914400" algn="l">
              <a:lnSpc>
                <a:spcPct val="100000"/>
              </a:lnSpc>
              <a:spcBef>
                <a:spcPts val="600"/>
              </a:spcBef>
              <a:spcAft>
                <a:spcPts val="0"/>
              </a:spcAft>
              <a:buSzPts val="1350"/>
              <a:buChar char="■"/>
              <a:defRPr sz="1800"/>
            </a:lvl2pPr>
            <a:lvl3pPr indent="-314325" lvl="2" marL="1371600" algn="l">
              <a:lnSpc>
                <a:spcPct val="100000"/>
              </a:lnSpc>
              <a:spcBef>
                <a:spcPts val="600"/>
              </a:spcBef>
              <a:spcAft>
                <a:spcPts val="0"/>
              </a:spcAft>
              <a:buSzPts val="1350"/>
              <a:buChar char="■"/>
              <a:defRPr sz="1800"/>
            </a:lvl3pPr>
            <a:lvl4pPr indent="-314325" lvl="3" marL="1828800" algn="l">
              <a:lnSpc>
                <a:spcPct val="100000"/>
              </a:lnSpc>
              <a:spcBef>
                <a:spcPts val="600"/>
              </a:spcBef>
              <a:spcAft>
                <a:spcPts val="0"/>
              </a:spcAft>
              <a:buSzPts val="1350"/>
              <a:buChar char="■"/>
              <a:defRPr sz="1800"/>
            </a:lvl4pPr>
            <a:lvl5pPr indent="-314325" lvl="4" marL="2286000" algn="l">
              <a:lnSpc>
                <a:spcPct val="100000"/>
              </a:lnSpc>
              <a:spcBef>
                <a:spcPts val="600"/>
              </a:spcBef>
              <a:spcAft>
                <a:spcPts val="0"/>
              </a:spcAft>
              <a:buSzPts val="1350"/>
              <a:buChar char="■"/>
              <a:defRPr sz="1800"/>
            </a:lvl5pPr>
            <a:lvl6pPr indent="-304800" lvl="5" marL="2743200" algn="l">
              <a:lnSpc>
                <a:spcPct val="100000"/>
              </a:lnSpc>
              <a:spcBef>
                <a:spcPts val="320"/>
              </a:spcBef>
              <a:spcAft>
                <a:spcPts val="0"/>
              </a:spcAft>
              <a:buSzPts val="1200"/>
              <a:buChar char="■"/>
              <a:defRPr sz="1600"/>
            </a:lvl6pPr>
            <a:lvl7pPr indent="-304800" lvl="6" marL="3200400" algn="l">
              <a:lnSpc>
                <a:spcPct val="100000"/>
              </a:lnSpc>
              <a:spcBef>
                <a:spcPts val="320"/>
              </a:spcBef>
              <a:spcAft>
                <a:spcPts val="0"/>
              </a:spcAft>
              <a:buSzPts val="1200"/>
              <a:buChar char="■"/>
              <a:defRPr sz="1600"/>
            </a:lvl7pPr>
            <a:lvl8pPr indent="-304800" lvl="7" marL="3657600" algn="l">
              <a:lnSpc>
                <a:spcPct val="100000"/>
              </a:lnSpc>
              <a:spcBef>
                <a:spcPts val="320"/>
              </a:spcBef>
              <a:spcAft>
                <a:spcPts val="0"/>
              </a:spcAft>
              <a:buSzPts val="1200"/>
              <a:buChar char="■"/>
              <a:defRPr sz="1600"/>
            </a:lvl8pPr>
            <a:lvl9pPr indent="-304800" lvl="8" marL="4114800" algn="l">
              <a:lnSpc>
                <a:spcPct val="100000"/>
              </a:lnSpc>
              <a:spcBef>
                <a:spcPts val="320"/>
              </a:spcBef>
              <a:spcAft>
                <a:spcPts val="0"/>
              </a:spcAft>
              <a:buSzPts val="1200"/>
              <a:buChar char="■"/>
              <a:defRPr sz="1600"/>
            </a:lvl9pPr>
          </a:lstStyle>
          <a:p/>
        </p:txBody>
      </p:sp>
      <p:sp>
        <p:nvSpPr>
          <p:cNvPr id="81" name="Google Shape;81;p52"/>
          <p:cNvSpPr txBox="1"/>
          <p:nvPr>
            <p:ph idx="10" type="dt"/>
          </p:nvPr>
        </p:nvSpPr>
        <p:spPr>
          <a:xfrm>
            <a:off x="9060329" y="6423586"/>
            <a:ext cx="28448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52"/>
          <p:cNvSpPr txBox="1"/>
          <p:nvPr>
            <p:ph idx="11" type="ftr"/>
          </p:nvPr>
        </p:nvSpPr>
        <p:spPr>
          <a:xfrm>
            <a:off x="268941" y="6423586"/>
            <a:ext cx="8163859"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52"/>
          <p:cNvSpPr txBox="1"/>
          <p:nvPr>
            <p:ph idx="3" type="body"/>
          </p:nvPr>
        </p:nvSpPr>
        <p:spPr>
          <a:xfrm>
            <a:off x="1482319" y="2070848"/>
            <a:ext cx="4876800" cy="322729"/>
          </a:xfrm>
          <a:prstGeom prst="rect">
            <a:avLst/>
          </a:prstGeom>
          <a:solidFill>
            <a:schemeClr val="accent3"/>
          </a:solidFill>
          <a:ln>
            <a:noFill/>
          </a:ln>
        </p:spPr>
        <p:txBody>
          <a:bodyPr anchorCtr="0" anchor="ctr" bIns="0" lIns="91425" spcFirstLastPara="1" rIns="91425" wrap="square" tIns="0">
            <a:noAutofit/>
          </a:bodyPr>
          <a:lstStyle>
            <a:lvl1pPr indent="-228600" lvl="0" marL="457200" algn="ctr">
              <a:lnSpc>
                <a:spcPct val="100000"/>
              </a:lnSpc>
              <a:spcBef>
                <a:spcPts val="0"/>
              </a:spcBef>
              <a:spcAft>
                <a:spcPts val="0"/>
              </a:spcAft>
              <a:buSzPts val="1350"/>
              <a:buNone/>
              <a:defRPr b="0" sz="1800">
                <a:solidFill>
                  <a:schemeClr val="lt1"/>
                </a:solidFill>
              </a:defRPr>
            </a:lvl1pPr>
            <a:lvl2pPr indent="-228600" lvl="1" marL="914400" algn="l">
              <a:lnSpc>
                <a:spcPct val="100000"/>
              </a:lnSpc>
              <a:spcBef>
                <a:spcPts val="600"/>
              </a:spcBef>
              <a:spcAft>
                <a:spcPts val="0"/>
              </a:spcAft>
              <a:buSzPts val="1500"/>
              <a:buNone/>
              <a:defRPr b="1" sz="2000"/>
            </a:lvl2pPr>
            <a:lvl3pPr indent="-228600" lvl="2" marL="1371600" algn="l">
              <a:lnSpc>
                <a:spcPct val="100000"/>
              </a:lnSpc>
              <a:spcBef>
                <a:spcPts val="600"/>
              </a:spcBef>
              <a:spcAft>
                <a:spcPts val="0"/>
              </a:spcAft>
              <a:buSzPts val="1350"/>
              <a:buNone/>
              <a:defRPr b="1" sz="1800"/>
            </a:lvl3pPr>
            <a:lvl4pPr indent="-228600" lvl="3" marL="1828800" algn="l">
              <a:lnSpc>
                <a:spcPct val="100000"/>
              </a:lnSpc>
              <a:spcBef>
                <a:spcPts val="600"/>
              </a:spcBef>
              <a:spcAft>
                <a:spcPts val="0"/>
              </a:spcAft>
              <a:buSzPts val="1200"/>
              <a:buNone/>
              <a:defRPr b="1" sz="1600"/>
            </a:lvl4pPr>
            <a:lvl5pPr indent="-228600" lvl="4" marL="2286000" algn="l">
              <a:lnSpc>
                <a:spcPct val="100000"/>
              </a:lnSpc>
              <a:spcBef>
                <a:spcPts val="600"/>
              </a:spcBef>
              <a:spcAft>
                <a:spcPts val="0"/>
              </a:spcAft>
              <a:buSzPts val="1200"/>
              <a:buNone/>
              <a:defRPr b="1" sz="1600"/>
            </a:lvl5pPr>
            <a:lvl6pPr indent="-228600" lvl="5" marL="2743200" algn="l">
              <a:lnSpc>
                <a:spcPct val="100000"/>
              </a:lnSpc>
              <a:spcBef>
                <a:spcPts val="320"/>
              </a:spcBef>
              <a:spcAft>
                <a:spcPts val="0"/>
              </a:spcAft>
              <a:buSzPts val="1200"/>
              <a:buNone/>
              <a:defRPr b="1" sz="1600"/>
            </a:lvl6pPr>
            <a:lvl7pPr indent="-228600" lvl="6" marL="3200400" algn="l">
              <a:lnSpc>
                <a:spcPct val="100000"/>
              </a:lnSpc>
              <a:spcBef>
                <a:spcPts val="320"/>
              </a:spcBef>
              <a:spcAft>
                <a:spcPts val="0"/>
              </a:spcAft>
              <a:buSzPts val="1200"/>
              <a:buNone/>
              <a:defRPr b="1" sz="1600"/>
            </a:lvl7pPr>
            <a:lvl8pPr indent="-228600" lvl="7" marL="3657600" algn="l">
              <a:lnSpc>
                <a:spcPct val="100000"/>
              </a:lnSpc>
              <a:spcBef>
                <a:spcPts val="320"/>
              </a:spcBef>
              <a:spcAft>
                <a:spcPts val="0"/>
              </a:spcAft>
              <a:buSzPts val="1200"/>
              <a:buNone/>
              <a:defRPr b="1" sz="1600"/>
            </a:lvl8pPr>
            <a:lvl9pPr indent="-228600" lvl="8" marL="4114800" algn="l">
              <a:lnSpc>
                <a:spcPct val="100000"/>
              </a:lnSpc>
              <a:spcBef>
                <a:spcPts val="320"/>
              </a:spcBef>
              <a:spcAft>
                <a:spcPts val="0"/>
              </a:spcAft>
              <a:buSzPts val="1200"/>
              <a:buNone/>
              <a:defRPr b="1" sz="1600"/>
            </a:lvl9pPr>
          </a:lstStyle>
          <a:p/>
        </p:txBody>
      </p:sp>
      <p:sp>
        <p:nvSpPr>
          <p:cNvPr id="84" name="Google Shape;84;p52"/>
          <p:cNvSpPr txBox="1"/>
          <p:nvPr>
            <p:ph idx="4" type="body"/>
          </p:nvPr>
        </p:nvSpPr>
        <p:spPr>
          <a:xfrm>
            <a:off x="6685435" y="2070848"/>
            <a:ext cx="4876800" cy="322729"/>
          </a:xfrm>
          <a:prstGeom prst="rect">
            <a:avLst/>
          </a:prstGeom>
          <a:solidFill>
            <a:srgbClr val="B7DB6F"/>
          </a:solidFill>
          <a:ln>
            <a:noFill/>
          </a:ln>
        </p:spPr>
        <p:txBody>
          <a:bodyPr anchorCtr="0" anchor="ctr" bIns="0" lIns="91425" spcFirstLastPara="1" rIns="91425" wrap="square" tIns="0">
            <a:noAutofit/>
          </a:bodyPr>
          <a:lstStyle>
            <a:lvl1pPr indent="-228600" lvl="0" marL="457200" algn="ctr">
              <a:lnSpc>
                <a:spcPct val="100000"/>
              </a:lnSpc>
              <a:spcBef>
                <a:spcPts val="0"/>
              </a:spcBef>
              <a:spcAft>
                <a:spcPts val="0"/>
              </a:spcAft>
              <a:buSzPts val="1350"/>
              <a:buNone/>
              <a:defRPr b="0" sz="1800">
                <a:solidFill>
                  <a:schemeClr val="lt1"/>
                </a:solidFill>
              </a:defRPr>
            </a:lvl1pPr>
            <a:lvl2pPr indent="-228600" lvl="1" marL="914400" algn="l">
              <a:lnSpc>
                <a:spcPct val="100000"/>
              </a:lnSpc>
              <a:spcBef>
                <a:spcPts val="600"/>
              </a:spcBef>
              <a:spcAft>
                <a:spcPts val="0"/>
              </a:spcAft>
              <a:buSzPts val="1500"/>
              <a:buNone/>
              <a:defRPr b="1" sz="2000"/>
            </a:lvl2pPr>
            <a:lvl3pPr indent="-228600" lvl="2" marL="1371600" algn="l">
              <a:lnSpc>
                <a:spcPct val="100000"/>
              </a:lnSpc>
              <a:spcBef>
                <a:spcPts val="600"/>
              </a:spcBef>
              <a:spcAft>
                <a:spcPts val="0"/>
              </a:spcAft>
              <a:buSzPts val="1350"/>
              <a:buNone/>
              <a:defRPr b="1" sz="1800"/>
            </a:lvl3pPr>
            <a:lvl4pPr indent="-228600" lvl="3" marL="1828800" algn="l">
              <a:lnSpc>
                <a:spcPct val="100000"/>
              </a:lnSpc>
              <a:spcBef>
                <a:spcPts val="600"/>
              </a:spcBef>
              <a:spcAft>
                <a:spcPts val="0"/>
              </a:spcAft>
              <a:buSzPts val="1200"/>
              <a:buNone/>
              <a:defRPr b="1" sz="1600"/>
            </a:lvl4pPr>
            <a:lvl5pPr indent="-228600" lvl="4" marL="2286000" algn="l">
              <a:lnSpc>
                <a:spcPct val="100000"/>
              </a:lnSpc>
              <a:spcBef>
                <a:spcPts val="600"/>
              </a:spcBef>
              <a:spcAft>
                <a:spcPts val="0"/>
              </a:spcAft>
              <a:buSzPts val="1200"/>
              <a:buNone/>
              <a:defRPr b="1" sz="1600"/>
            </a:lvl5pPr>
            <a:lvl6pPr indent="-228600" lvl="5" marL="2743200" algn="l">
              <a:lnSpc>
                <a:spcPct val="100000"/>
              </a:lnSpc>
              <a:spcBef>
                <a:spcPts val="320"/>
              </a:spcBef>
              <a:spcAft>
                <a:spcPts val="0"/>
              </a:spcAft>
              <a:buSzPts val="1200"/>
              <a:buNone/>
              <a:defRPr b="1" sz="1600"/>
            </a:lvl6pPr>
            <a:lvl7pPr indent="-228600" lvl="6" marL="3200400" algn="l">
              <a:lnSpc>
                <a:spcPct val="100000"/>
              </a:lnSpc>
              <a:spcBef>
                <a:spcPts val="320"/>
              </a:spcBef>
              <a:spcAft>
                <a:spcPts val="0"/>
              </a:spcAft>
              <a:buSzPts val="1200"/>
              <a:buNone/>
              <a:defRPr b="1" sz="1600"/>
            </a:lvl7pPr>
            <a:lvl8pPr indent="-228600" lvl="7" marL="3657600" algn="l">
              <a:lnSpc>
                <a:spcPct val="100000"/>
              </a:lnSpc>
              <a:spcBef>
                <a:spcPts val="320"/>
              </a:spcBef>
              <a:spcAft>
                <a:spcPts val="0"/>
              </a:spcAft>
              <a:buSzPts val="1200"/>
              <a:buNone/>
              <a:defRPr b="1" sz="1600"/>
            </a:lvl8pPr>
            <a:lvl9pPr indent="-228600" lvl="8" marL="4114800" algn="l">
              <a:lnSpc>
                <a:spcPct val="100000"/>
              </a:lnSpc>
              <a:spcBef>
                <a:spcPts val="320"/>
              </a:spcBef>
              <a:spcAft>
                <a:spcPts val="0"/>
              </a:spcAft>
              <a:buSzPts val="1200"/>
              <a:buNone/>
              <a:defRPr b="1" sz="1600"/>
            </a:lvl9pPr>
          </a:lstStyle>
          <a:p/>
        </p:txBody>
      </p:sp>
      <p:sp>
        <p:nvSpPr>
          <p:cNvPr id="85" name="Google Shape;85;p52"/>
          <p:cNvSpPr/>
          <p:nvPr/>
        </p:nvSpPr>
        <p:spPr>
          <a:xfrm>
            <a:off x="268941" y="197802"/>
            <a:ext cx="1063556" cy="1402398"/>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stage2-WHITE.pdf" id="86" name="Google Shape;86;p52"/>
          <p:cNvPicPr preferRelativeResize="0"/>
          <p:nvPr/>
        </p:nvPicPr>
        <p:blipFill rotWithShape="1">
          <a:blip r:embed="rId2">
            <a:alphaModFix amt="16000"/>
          </a:blip>
          <a:srcRect b="0" l="0" r="0" t="0"/>
          <a:stretch/>
        </p:blipFill>
        <p:spPr>
          <a:xfrm>
            <a:off x="379983" y="484094"/>
            <a:ext cx="846152" cy="634614"/>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Content">
  <p:cSld name="3 Content">
    <p:spTree>
      <p:nvGrpSpPr>
        <p:cNvPr id="87" name="Shape 87"/>
        <p:cNvGrpSpPr/>
        <p:nvPr/>
      </p:nvGrpSpPr>
      <p:grpSpPr>
        <a:xfrm>
          <a:off x="0" y="0"/>
          <a:ext cx="0" cy="0"/>
          <a:chOff x="0" y="0"/>
          <a:chExt cx="0" cy="0"/>
        </a:xfrm>
      </p:grpSpPr>
      <p:sp>
        <p:nvSpPr>
          <p:cNvPr id="88" name="Google Shape;88;p53"/>
          <p:cNvSpPr txBox="1"/>
          <p:nvPr>
            <p:ph type="title"/>
          </p:nvPr>
        </p:nvSpPr>
        <p:spPr>
          <a:xfrm>
            <a:off x="1483565" y="484094"/>
            <a:ext cx="10075084" cy="1116106"/>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rgbClr val="000000"/>
              </a:buClr>
              <a:buSzPts val="3600"/>
              <a:buFont typeface="Calibri"/>
              <a:buNone/>
              <a:defRPr>
                <a:solidFill>
                  <a:srgbClr val="00000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53"/>
          <p:cNvSpPr txBox="1"/>
          <p:nvPr>
            <p:ph idx="1" type="body"/>
          </p:nvPr>
        </p:nvSpPr>
        <p:spPr>
          <a:xfrm>
            <a:off x="6699032" y="1985963"/>
            <a:ext cx="4876800" cy="1965960"/>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sz="1800"/>
            </a:lvl1pPr>
            <a:lvl2pPr indent="-314325" lvl="1" marL="914400" algn="l">
              <a:lnSpc>
                <a:spcPct val="100000"/>
              </a:lnSpc>
              <a:spcBef>
                <a:spcPts val="600"/>
              </a:spcBef>
              <a:spcAft>
                <a:spcPts val="0"/>
              </a:spcAft>
              <a:buSzPts val="1350"/>
              <a:buChar char="■"/>
              <a:defRPr sz="1800"/>
            </a:lvl2pPr>
            <a:lvl3pPr indent="-314325" lvl="2" marL="1371600" algn="l">
              <a:lnSpc>
                <a:spcPct val="100000"/>
              </a:lnSpc>
              <a:spcBef>
                <a:spcPts val="600"/>
              </a:spcBef>
              <a:spcAft>
                <a:spcPts val="0"/>
              </a:spcAft>
              <a:buSzPts val="1350"/>
              <a:buChar char="■"/>
              <a:defRPr sz="1800"/>
            </a:lvl3pPr>
            <a:lvl4pPr indent="-314325" lvl="3" marL="1828800" algn="l">
              <a:lnSpc>
                <a:spcPct val="100000"/>
              </a:lnSpc>
              <a:spcBef>
                <a:spcPts val="600"/>
              </a:spcBef>
              <a:spcAft>
                <a:spcPts val="0"/>
              </a:spcAft>
              <a:buSzPts val="1350"/>
              <a:buChar char="■"/>
              <a:defRPr sz="1800"/>
            </a:lvl4pPr>
            <a:lvl5pPr indent="-314325" lvl="4" marL="2286000" algn="l">
              <a:lnSpc>
                <a:spcPct val="100000"/>
              </a:lnSpc>
              <a:spcBef>
                <a:spcPts val="600"/>
              </a:spcBef>
              <a:spcAft>
                <a:spcPts val="0"/>
              </a:spcAft>
              <a:buSzPts val="1350"/>
              <a:buChar char="■"/>
              <a:defRPr sz="1800"/>
            </a:lvl5pPr>
            <a:lvl6pPr indent="-314325" lvl="5" marL="2743200" algn="l">
              <a:lnSpc>
                <a:spcPct val="100000"/>
              </a:lnSpc>
              <a:spcBef>
                <a:spcPts val="360"/>
              </a:spcBef>
              <a:spcAft>
                <a:spcPts val="0"/>
              </a:spcAft>
              <a:buSzPts val="1350"/>
              <a:buChar char="■"/>
              <a:defRPr sz="1800"/>
            </a:lvl6pPr>
            <a:lvl7pPr indent="-314325" lvl="6" marL="3200400" algn="l">
              <a:lnSpc>
                <a:spcPct val="100000"/>
              </a:lnSpc>
              <a:spcBef>
                <a:spcPts val="360"/>
              </a:spcBef>
              <a:spcAft>
                <a:spcPts val="0"/>
              </a:spcAft>
              <a:buSzPts val="1350"/>
              <a:buChar char="■"/>
              <a:defRPr sz="1800"/>
            </a:lvl7pPr>
            <a:lvl8pPr indent="-314325" lvl="7" marL="3657600" algn="l">
              <a:lnSpc>
                <a:spcPct val="100000"/>
              </a:lnSpc>
              <a:spcBef>
                <a:spcPts val="360"/>
              </a:spcBef>
              <a:spcAft>
                <a:spcPts val="0"/>
              </a:spcAft>
              <a:buSzPts val="1350"/>
              <a:buChar char="■"/>
              <a:defRPr sz="1800"/>
            </a:lvl8pPr>
            <a:lvl9pPr indent="-314325" lvl="8" marL="4114800" algn="l">
              <a:lnSpc>
                <a:spcPct val="100000"/>
              </a:lnSpc>
              <a:spcBef>
                <a:spcPts val="360"/>
              </a:spcBef>
              <a:spcAft>
                <a:spcPts val="0"/>
              </a:spcAft>
              <a:buSzPts val="1350"/>
              <a:buChar char="■"/>
              <a:defRPr sz="1800"/>
            </a:lvl9pPr>
          </a:lstStyle>
          <a:p/>
        </p:txBody>
      </p:sp>
      <p:sp>
        <p:nvSpPr>
          <p:cNvPr id="90" name="Google Shape;90;p53"/>
          <p:cNvSpPr txBox="1"/>
          <p:nvPr>
            <p:ph idx="10" type="dt"/>
          </p:nvPr>
        </p:nvSpPr>
        <p:spPr>
          <a:xfrm>
            <a:off x="9060329" y="6423586"/>
            <a:ext cx="28448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1" name="Google Shape;91;p53"/>
          <p:cNvSpPr txBox="1"/>
          <p:nvPr>
            <p:ph idx="11" type="ftr"/>
          </p:nvPr>
        </p:nvSpPr>
        <p:spPr>
          <a:xfrm>
            <a:off x="268941" y="6423586"/>
            <a:ext cx="8163859"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53"/>
          <p:cNvSpPr txBox="1"/>
          <p:nvPr>
            <p:ph idx="2" type="body"/>
          </p:nvPr>
        </p:nvSpPr>
        <p:spPr>
          <a:xfrm>
            <a:off x="1483623" y="1985963"/>
            <a:ext cx="4876800" cy="4140200"/>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sz="1800"/>
            </a:lvl1pPr>
            <a:lvl2pPr indent="-314325" lvl="1" marL="914400" algn="l">
              <a:lnSpc>
                <a:spcPct val="100000"/>
              </a:lnSpc>
              <a:spcBef>
                <a:spcPts val="600"/>
              </a:spcBef>
              <a:spcAft>
                <a:spcPts val="0"/>
              </a:spcAft>
              <a:buSzPts val="1350"/>
              <a:buChar char="■"/>
              <a:defRPr sz="1800"/>
            </a:lvl2pPr>
            <a:lvl3pPr indent="-314325" lvl="2" marL="1371600" algn="l">
              <a:lnSpc>
                <a:spcPct val="100000"/>
              </a:lnSpc>
              <a:spcBef>
                <a:spcPts val="600"/>
              </a:spcBef>
              <a:spcAft>
                <a:spcPts val="0"/>
              </a:spcAft>
              <a:buSzPts val="1350"/>
              <a:buChar char="■"/>
              <a:defRPr sz="1800"/>
            </a:lvl3pPr>
            <a:lvl4pPr indent="-314325" lvl="3" marL="1828800" algn="l">
              <a:lnSpc>
                <a:spcPct val="100000"/>
              </a:lnSpc>
              <a:spcBef>
                <a:spcPts val="600"/>
              </a:spcBef>
              <a:spcAft>
                <a:spcPts val="0"/>
              </a:spcAft>
              <a:buSzPts val="1350"/>
              <a:buChar char="■"/>
              <a:defRPr sz="1800"/>
            </a:lvl4pPr>
            <a:lvl5pPr indent="-314325" lvl="4" marL="2286000" algn="l">
              <a:lnSpc>
                <a:spcPct val="100000"/>
              </a:lnSpc>
              <a:spcBef>
                <a:spcPts val="600"/>
              </a:spcBef>
              <a:spcAft>
                <a:spcPts val="0"/>
              </a:spcAft>
              <a:buSzPts val="1350"/>
              <a:buChar char="■"/>
              <a:defRPr sz="1800"/>
            </a:lvl5pPr>
            <a:lvl6pPr indent="-314325" lvl="5" marL="2743200" algn="l">
              <a:lnSpc>
                <a:spcPct val="100000"/>
              </a:lnSpc>
              <a:spcBef>
                <a:spcPts val="360"/>
              </a:spcBef>
              <a:spcAft>
                <a:spcPts val="0"/>
              </a:spcAft>
              <a:buSzPts val="1350"/>
              <a:buChar char="■"/>
              <a:defRPr sz="1800"/>
            </a:lvl6pPr>
            <a:lvl7pPr indent="-314325" lvl="6" marL="3200400" algn="l">
              <a:lnSpc>
                <a:spcPct val="100000"/>
              </a:lnSpc>
              <a:spcBef>
                <a:spcPts val="360"/>
              </a:spcBef>
              <a:spcAft>
                <a:spcPts val="0"/>
              </a:spcAft>
              <a:buSzPts val="1350"/>
              <a:buChar char="■"/>
              <a:defRPr sz="1800"/>
            </a:lvl7pPr>
            <a:lvl8pPr indent="-314325" lvl="7" marL="3657600" algn="l">
              <a:lnSpc>
                <a:spcPct val="100000"/>
              </a:lnSpc>
              <a:spcBef>
                <a:spcPts val="360"/>
              </a:spcBef>
              <a:spcAft>
                <a:spcPts val="0"/>
              </a:spcAft>
              <a:buSzPts val="1350"/>
              <a:buChar char="■"/>
              <a:defRPr sz="1800"/>
            </a:lvl8pPr>
            <a:lvl9pPr indent="-314325" lvl="8" marL="4114800" algn="l">
              <a:lnSpc>
                <a:spcPct val="100000"/>
              </a:lnSpc>
              <a:spcBef>
                <a:spcPts val="360"/>
              </a:spcBef>
              <a:spcAft>
                <a:spcPts val="0"/>
              </a:spcAft>
              <a:buSzPts val="1350"/>
              <a:buChar char="■"/>
              <a:defRPr sz="1800"/>
            </a:lvl9pPr>
          </a:lstStyle>
          <a:p/>
        </p:txBody>
      </p:sp>
      <p:sp>
        <p:nvSpPr>
          <p:cNvPr id="93" name="Google Shape;93;p53"/>
          <p:cNvSpPr txBox="1"/>
          <p:nvPr>
            <p:ph idx="3" type="body"/>
          </p:nvPr>
        </p:nvSpPr>
        <p:spPr>
          <a:xfrm>
            <a:off x="6699032" y="4169664"/>
            <a:ext cx="4876800" cy="1965960"/>
          </a:xfrm>
          <a:prstGeom prst="rect">
            <a:avLst/>
          </a:prstGeom>
          <a:noFill/>
          <a:ln>
            <a:noFill/>
          </a:ln>
        </p:spPr>
        <p:txBody>
          <a:bodyPr anchorCtr="0" anchor="t" bIns="45700" lIns="91425" spcFirstLastPara="1" rIns="91425" wrap="square" tIns="45700">
            <a:normAutofit/>
          </a:bodyPr>
          <a:lstStyle>
            <a:lvl1pPr indent="-314325" lvl="0" marL="457200" algn="l">
              <a:lnSpc>
                <a:spcPct val="100000"/>
              </a:lnSpc>
              <a:spcBef>
                <a:spcPts val="2000"/>
              </a:spcBef>
              <a:spcAft>
                <a:spcPts val="0"/>
              </a:spcAft>
              <a:buSzPts val="1350"/>
              <a:buChar char="■"/>
              <a:defRPr sz="1800"/>
            </a:lvl1pPr>
            <a:lvl2pPr indent="-314325" lvl="1" marL="914400" algn="l">
              <a:lnSpc>
                <a:spcPct val="100000"/>
              </a:lnSpc>
              <a:spcBef>
                <a:spcPts val="600"/>
              </a:spcBef>
              <a:spcAft>
                <a:spcPts val="0"/>
              </a:spcAft>
              <a:buSzPts val="1350"/>
              <a:buChar char="■"/>
              <a:defRPr sz="1800"/>
            </a:lvl2pPr>
            <a:lvl3pPr indent="-314325" lvl="2" marL="1371600" algn="l">
              <a:lnSpc>
                <a:spcPct val="100000"/>
              </a:lnSpc>
              <a:spcBef>
                <a:spcPts val="600"/>
              </a:spcBef>
              <a:spcAft>
                <a:spcPts val="0"/>
              </a:spcAft>
              <a:buSzPts val="1350"/>
              <a:buChar char="■"/>
              <a:defRPr sz="1800"/>
            </a:lvl3pPr>
            <a:lvl4pPr indent="-314325" lvl="3" marL="1828800" algn="l">
              <a:lnSpc>
                <a:spcPct val="100000"/>
              </a:lnSpc>
              <a:spcBef>
                <a:spcPts val="600"/>
              </a:spcBef>
              <a:spcAft>
                <a:spcPts val="0"/>
              </a:spcAft>
              <a:buSzPts val="1350"/>
              <a:buChar char="■"/>
              <a:defRPr sz="1800"/>
            </a:lvl4pPr>
            <a:lvl5pPr indent="-314325" lvl="4" marL="2286000" algn="l">
              <a:lnSpc>
                <a:spcPct val="100000"/>
              </a:lnSpc>
              <a:spcBef>
                <a:spcPts val="600"/>
              </a:spcBef>
              <a:spcAft>
                <a:spcPts val="0"/>
              </a:spcAft>
              <a:buSzPts val="1350"/>
              <a:buChar char="■"/>
              <a:defRPr sz="1800"/>
            </a:lvl5pPr>
            <a:lvl6pPr indent="-314325" lvl="5" marL="2743200" algn="l">
              <a:lnSpc>
                <a:spcPct val="100000"/>
              </a:lnSpc>
              <a:spcBef>
                <a:spcPts val="360"/>
              </a:spcBef>
              <a:spcAft>
                <a:spcPts val="0"/>
              </a:spcAft>
              <a:buSzPts val="1350"/>
              <a:buChar char="■"/>
              <a:defRPr sz="1800"/>
            </a:lvl6pPr>
            <a:lvl7pPr indent="-314325" lvl="6" marL="3200400" algn="l">
              <a:lnSpc>
                <a:spcPct val="100000"/>
              </a:lnSpc>
              <a:spcBef>
                <a:spcPts val="360"/>
              </a:spcBef>
              <a:spcAft>
                <a:spcPts val="0"/>
              </a:spcAft>
              <a:buSzPts val="1350"/>
              <a:buChar char="■"/>
              <a:defRPr sz="1800"/>
            </a:lvl7pPr>
            <a:lvl8pPr indent="-314325" lvl="7" marL="3657600" algn="l">
              <a:lnSpc>
                <a:spcPct val="100000"/>
              </a:lnSpc>
              <a:spcBef>
                <a:spcPts val="360"/>
              </a:spcBef>
              <a:spcAft>
                <a:spcPts val="0"/>
              </a:spcAft>
              <a:buSzPts val="1350"/>
              <a:buChar char="■"/>
              <a:defRPr sz="1800"/>
            </a:lvl8pPr>
            <a:lvl9pPr indent="-314325" lvl="8" marL="4114800" algn="l">
              <a:lnSpc>
                <a:spcPct val="100000"/>
              </a:lnSpc>
              <a:spcBef>
                <a:spcPts val="360"/>
              </a:spcBef>
              <a:spcAft>
                <a:spcPts val="0"/>
              </a:spcAft>
              <a:buSzPts val="1350"/>
              <a:buChar char="■"/>
              <a:defRPr sz="1800"/>
            </a:lvl9pPr>
          </a:lstStyle>
          <a:p/>
        </p:txBody>
      </p:sp>
      <p:sp>
        <p:nvSpPr>
          <p:cNvPr id="94" name="Google Shape;94;p53"/>
          <p:cNvSpPr/>
          <p:nvPr/>
        </p:nvSpPr>
        <p:spPr>
          <a:xfrm>
            <a:off x="268941" y="197802"/>
            <a:ext cx="1063556" cy="1402398"/>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stage2-WHITE.pdf" id="95" name="Google Shape;95;p53"/>
          <p:cNvPicPr preferRelativeResize="0"/>
          <p:nvPr/>
        </p:nvPicPr>
        <p:blipFill rotWithShape="1">
          <a:blip r:embed="rId2">
            <a:alphaModFix amt="16000"/>
          </a:blip>
          <a:srcRect b="0" l="0" r="0" t="0"/>
          <a:stretch/>
        </p:blipFill>
        <p:spPr>
          <a:xfrm>
            <a:off x="379983" y="484094"/>
            <a:ext cx="846152" cy="634614"/>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21" Type="http://schemas.openxmlformats.org/officeDocument/2006/relationships/theme" Target="../theme/theme2.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19" Type="http://schemas.openxmlformats.org/officeDocument/2006/relationships/slideLayout" Target="../slideLayouts/slideLayout19.xml"/><Relationship Id="rId6" Type="http://schemas.openxmlformats.org/officeDocument/2006/relationships/slideLayout" Target="../slideLayouts/slideLayout6.xml"/><Relationship Id="rId18" Type="http://schemas.openxmlformats.org/officeDocument/2006/relationships/slideLayout" Target="../slideLayouts/slideLayout18.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44"/>
          <p:cNvSpPr txBox="1"/>
          <p:nvPr>
            <p:ph type="title"/>
          </p:nvPr>
        </p:nvSpPr>
        <p:spPr>
          <a:xfrm>
            <a:off x="1469683" y="484094"/>
            <a:ext cx="10075084" cy="1116106"/>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3600"/>
              <a:buFont typeface="Calibri"/>
              <a:buNone/>
              <a:defRPr b="0" i="0" sz="3600" u="none" cap="none" strike="noStrike">
                <a:solidFill>
                  <a:srgbClr val="000000"/>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44"/>
          <p:cNvSpPr txBox="1"/>
          <p:nvPr>
            <p:ph idx="1" type="body"/>
          </p:nvPr>
        </p:nvSpPr>
        <p:spPr>
          <a:xfrm>
            <a:off x="1469683" y="1981201"/>
            <a:ext cx="10075084" cy="4144963"/>
          </a:xfrm>
          <a:prstGeom prst="rect">
            <a:avLst/>
          </a:prstGeom>
          <a:noFill/>
          <a:ln>
            <a:noFill/>
          </a:ln>
        </p:spPr>
        <p:txBody>
          <a:bodyPr anchorCtr="0" anchor="t" bIns="45700" lIns="91425" spcFirstLastPara="1" rIns="91425" wrap="square" tIns="45700">
            <a:normAutofit/>
          </a:bodyPr>
          <a:lstStyle>
            <a:lvl1pPr indent="-323850" lvl="0" marL="457200" marR="0" rtl="0" algn="l">
              <a:lnSpc>
                <a:spcPct val="100000"/>
              </a:lnSpc>
              <a:spcBef>
                <a:spcPts val="2000"/>
              </a:spcBef>
              <a:spcAft>
                <a:spcPts val="0"/>
              </a:spcAft>
              <a:buClr>
                <a:schemeClr val="accent1"/>
              </a:buClr>
              <a:buSzPts val="1500"/>
              <a:buFont typeface="Noto Sans Symbols"/>
              <a:buChar char="■"/>
              <a:defRPr b="0" i="0" sz="2000" u="none" cap="none" strike="noStrike">
                <a:solidFill>
                  <a:srgbClr val="595959"/>
                </a:solidFill>
                <a:latin typeface="Calibri"/>
                <a:ea typeface="Calibri"/>
                <a:cs typeface="Calibri"/>
                <a:sym typeface="Calibri"/>
              </a:defRPr>
            </a:lvl1pPr>
            <a:lvl2pPr indent="-314325" lvl="1" marL="914400" marR="0" rtl="0" algn="l">
              <a:lnSpc>
                <a:spcPct val="100000"/>
              </a:lnSpc>
              <a:spcBef>
                <a:spcPts val="600"/>
              </a:spcBef>
              <a:spcAft>
                <a:spcPts val="0"/>
              </a:spcAft>
              <a:buClr>
                <a:srgbClr val="95C963"/>
              </a:buClr>
              <a:buSzPts val="1350"/>
              <a:buFont typeface="Noto Sans Symbols"/>
              <a:buChar char="■"/>
              <a:defRPr b="0" i="0" sz="1800" u="none" cap="none" strike="noStrike">
                <a:solidFill>
                  <a:srgbClr val="595959"/>
                </a:solidFill>
                <a:latin typeface="Calibri"/>
                <a:ea typeface="Calibri"/>
                <a:cs typeface="Calibri"/>
                <a:sym typeface="Calibri"/>
              </a:defRPr>
            </a:lvl2pPr>
            <a:lvl3pPr indent="-314325" lvl="2" marL="1371600" marR="0" rtl="0" algn="l">
              <a:lnSpc>
                <a:spcPct val="100000"/>
              </a:lnSpc>
              <a:spcBef>
                <a:spcPts val="600"/>
              </a:spcBef>
              <a:spcAft>
                <a:spcPts val="0"/>
              </a:spcAft>
              <a:buClr>
                <a:schemeClr val="accent1"/>
              </a:buClr>
              <a:buSzPts val="1350"/>
              <a:buFont typeface="Noto Sans Symbols"/>
              <a:buChar char="■"/>
              <a:defRPr b="0" i="0" sz="1800" u="none" cap="none" strike="noStrike">
                <a:solidFill>
                  <a:srgbClr val="595959"/>
                </a:solidFill>
                <a:latin typeface="Calibri"/>
                <a:ea typeface="Calibri"/>
                <a:cs typeface="Calibri"/>
                <a:sym typeface="Calibri"/>
              </a:defRPr>
            </a:lvl3pPr>
            <a:lvl4pPr indent="-314325" lvl="3" marL="1828800" marR="0" rtl="0" algn="l">
              <a:lnSpc>
                <a:spcPct val="100000"/>
              </a:lnSpc>
              <a:spcBef>
                <a:spcPts val="600"/>
              </a:spcBef>
              <a:spcAft>
                <a:spcPts val="0"/>
              </a:spcAft>
              <a:buClr>
                <a:srgbClr val="95C963"/>
              </a:buClr>
              <a:buSzPts val="1350"/>
              <a:buFont typeface="Noto Sans Symbols"/>
              <a:buChar char="■"/>
              <a:defRPr b="0" i="0" sz="1800" u="none" cap="none" strike="noStrike">
                <a:solidFill>
                  <a:srgbClr val="595959"/>
                </a:solidFill>
                <a:latin typeface="Calibri"/>
                <a:ea typeface="Calibri"/>
                <a:cs typeface="Calibri"/>
                <a:sym typeface="Calibri"/>
              </a:defRPr>
            </a:lvl4pPr>
            <a:lvl5pPr indent="-314325" lvl="4" marL="2286000" marR="0" rtl="0" algn="l">
              <a:lnSpc>
                <a:spcPct val="100000"/>
              </a:lnSpc>
              <a:spcBef>
                <a:spcPts val="600"/>
              </a:spcBef>
              <a:spcAft>
                <a:spcPts val="0"/>
              </a:spcAft>
              <a:buClr>
                <a:schemeClr val="accent1"/>
              </a:buClr>
              <a:buSzPts val="1350"/>
              <a:buFont typeface="Noto Sans Symbols"/>
              <a:buChar char="■"/>
              <a:defRPr b="0" i="0" sz="1800" u="none" cap="none" strike="noStrike">
                <a:solidFill>
                  <a:srgbClr val="595959"/>
                </a:solidFill>
                <a:latin typeface="Calibri"/>
                <a:ea typeface="Calibri"/>
                <a:cs typeface="Calibri"/>
                <a:sym typeface="Calibri"/>
              </a:defRPr>
            </a:lvl5pPr>
            <a:lvl6pPr indent="-314325" lvl="5" marL="2743200" marR="0" rtl="0" algn="l">
              <a:lnSpc>
                <a:spcPct val="100000"/>
              </a:lnSpc>
              <a:spcBef>
                <a:spcPts val="360"/>
              </a:spcBef>
              <a:spcAft>
                <a:spcPts val="0"/>
              </a:spcAft>
              <a:buClr>
                <a:srgbClr val="95C963"/>
              </a:buClr>
              <a:buSzPts val="1350"/>
              <a:buFont typeface="Noto Sans Symbols"/>
              <a:buChar char="■"/>
              <a:defRPr b="0" i="0" sz="1800" u="none" cap="none" strike="noStrike">
                <a:solidFill>
                  <a:srgbClr val="595959"/>
                </a:solidFill>
                <a:latin typeface="Calibri"/>
                <a:ea typeface="Calibri"/>
                <a:cs typeface="Calibri"/>
                <a:sym typeface="Calibri"/>
              </a:defRPr>
            </a:lvl6pPr>
            <a:lvl7pPr indent="-314325" lvl="6" marL="3200400" marR="0" rtl="0" algn="l">
              <a:lnSpc>
                <a:spcPct val="100000"/>
              </a:lnSpc>
              <a:spcBef>
                <a:spcPts val="360"/>
              </a:spcBef>
              <a:spcAft>
                <a:spcPts val="0"/>
              </a:spcAft>
              <a:buClr>
                <a:schemeClr val="accent1"/>
              </a:buClr>
              <a:buSzPts val="1350"/>
              <a:buFont typeface="Noto Sans Symbols"/>
              <a:buChar char="■"/>
              <a:defRPr b="0" i="0" sz="1800" u="none" cap="none" strike="noStrike">
                <a:solidFill>
                  <a:srgbClr val="595959"/>
                </a:solidFill>
                <a:latin typeface="Calibri"/>
                <a:ea typeface="Calibri"/>
                <a:cs typeface="Calibri"/>
                <a:sym typeface="Calibri"/>
              </a:defRPr>
            </a:lvl7pPr>
            <a:lvl8pPr indent="-314325" lvl="7" marL="3657600" marR="0" rtl="0" algn="l">
              <a:lnSpc>
                <a:spcPct val="100000"/>
              </a:lnSpc>
              <a:spcBef>
                <a:spcPts val="360"/>
              </a:spcBef>
              <a:spcAft>
                <a:spcPts val="0"/>
              </a:spcAft>
              <a:buClr>
                <a:srgbClr val="95C963"/>
              </a:buClr>
              <a:buSzPts val="1350"/>
              <a:buFont typeface="Noto Sans Symbols"/>
              <a:buChar char="■"/>
              <a:defRPr b="0" i="0" sz="1800" u="none" cap="none" strike="noStrike">
                <a:solidFill>
                  <a:srgbClr val="595959"/>
                </a:solidFill>
                <a:latin typeface="Calibri"/>
                <a:ea typeface="Calibri"/>
                <a:cs typeface="Calibri"/>
                <a:sym typeface="Calibri"/>
              </a:defRPr>
            </a:lvl8pPr>
            <a:lvl9pPr indent="-314325" lvl="8" marL="4114800" marR="0" rtl="0" algn="l">
              <a:lnSpc>
                <a:spcPct val="100000"/>
              </a:lnSpc>
              <a:spcBef>
                <a:spcPts val="360"/>
              </a:spcBef>
              <a:spcAft>
                <a:spcPts val="0"/>
              </a:spcAft>
              <a:buClr>
                <a:schemeClr val="accent1"/>
              </a:buClr>
              <a:buSzPts val="1350"/>
              <a:buFont typeface="Noto Sans Symbols"/>
              <a:buChar char="■"/>
              <a:defRPr b="0" i="0" sz="1800" u="none" cap="none" strike="noStrike">
                <a:solidFill>
                  <a:srgbClr val="595959"/>
                </a:solidFill>
                <a:latin typeface="Calibri"/>
                <a:ea typeface="Calibri"/>
                <a:cs typeface="Calibri"/>
                <a:sym typeface="Calibri"/>
              </a:defRPr>
            </a:lvl9pPr>
          </a:lstStyle>
          <a:p/>
        </p:txBody>
      </p:sp>
      <p:sp>
        <p:nvSpPr>
          <p:cNvPr id="12" name="Google Shape;12;p44"/>
          <p:cNvSpPr txBox="1"/>
          <p:nvPr>
            <p:ph idx="10" type="dt"/>
          </p:nvPr>
        </p:nvSpPr>
        <p:spPr>
          <a:xfrm>
            <a:off x="9060329" y="6423586"/>
            <a:ext cx="284480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100" u="none" cap="none" strike="noStrike">
                <a:solidFill>
                  <a:srgbClr val="595959"/>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44"/>
          <p:cNvSpPr txBox="1"/>
          <p:nvPr>
            <p:ph idx="11" type="ftr"/>
          </p:nvPr>
        </p:nvSpPr>
        <p:spPr>
          <a:xfrm>
            <a:off x="268941" y="6423586"/>
            <a:ext cx="8163859"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100" u="none" cap="none" strike="noStrike">
                <a:solidFill>
                  <a:srgbClr val="595959"/>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gif"/><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s://fci.coop/wp-content/uploads/2025/03/FCI-Sources-Uses-template-start-ups-2025.xlsx" TargetMode="Externa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1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1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10.png"/><Relationship Id="rId4" Type="http://schemas.openxmlformats.org/officeDocument/2006/relationships/hyperlink" Target="https://youtu.be/wJZz1m703aQ?feature=shared"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10.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10.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1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2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20.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2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image" Target="../media/image20.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2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 Id="rId3" Type="http://schemas.openxmlformats.org/officeDocument/2006/relationships/image" Target="../media/image2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 Id="rId3" Type="http://schemas.openxmlformats.org/officeDocument/2006/relationships/image" Target="../media/image2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 Id="rId3" Type="http://schemas.openxmlformats.org/officeDocument/2006/relationships/image" Target="../media/image2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 Id="rId3" Type="http://schemas.openxmlformats.org/officeDocument/2006/relationships/image" Target="../media/image2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 Id="rId3" Type="http://schemas.openxmlformats.org/officeDocument/2006/relationships/image" Target="../media/image18.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 Id="rId3" Type="http://schemas.openxmlformats.org/officeDocument/2006/relationships/image" Target="../media/image1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 Id="rId3" Type="http://schemas.openxmlformats.org/officeDocument/2006/relationships/image" Target="../media/image14.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4.xml"/><Relationship Id="rId3" Type="http://schemas.openxmlformats.org/officeDocument/2006/relationships/image" Target="../media/image23.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5.xml"/><Relationship Id="rId3" Type="http://schemas.openxmlformats.org/officeDocument/2006/relationships/image" Target="../media/image23.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 Id="rId3" Type="http://schemas.openxmlformats.org/officeDocument/2006/relationships/image" Target="../media/image15.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 Id="rId3" Type="http://schemas.openxmlformats.org/officeDocument/2006/relationships/image" Target="../media/image15.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8.xml"/><Relationship Id="rId3" Type="http://schemas.openxmlformats.org/officeDocument/2006/relationships/image" Target="../media/image23.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9.xml"/><Relationship Id="rId3" Type="http://schemas.openxmlformats.org/officeDocument/2006/relationships/image" Target="../media/image2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fci.coop/sources-uses-budget-template/"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0.xml"/><Relationship Id="rId3" Type="http://schemas.openxmlformats.org/officeDocument/2006/relationships/image" Target="../media/image23.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 Id="rId3" Type="http://schemas.openxmlformats.org/officeDocument/2006/relationships/hyperlink" Target="mailto:info@fci.coop" TargetMode="External"/><Relationship Id="rId4" Type="http://schemas.openxmlformats.org/officeDocument/2006/relationships/hyperlink" Target="http://www.fci.coop/" TargetMode="External"/><Relationship Id="rId5" Type="http://schemas.openxmlformats.org/officeDocument/2006/relationships/hyperlink" Target="mailto:info@columinate.coop" TargetMode="External"/><Relationship Id="rId6" Type="http://schemas.openxmlformats.org/officeDocument/2006/relationships/hyperlink" Target="http://www.columinate.coo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s://fci.coop/framework/"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1"/>
          <p:cNvSpPr txBox="1"/>
          <p:nvPr>
            <p:ph type="ctrTitle"/>
          </p:nvPr>
        </p:nvSpPr>
        <p:spPr>
          <a:xfrm>
            <a:off x="4382814" y="4624668"/>
            <a:ext cx="7402787" cy="1061274"/>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Clr>
                <a:schemeClr val="dk1"/>
              </a:buClr>
              <a:buSzPts val="3200"/>
              <a:buFont typeface="Calibri"/>
              <a:buNone/>
            </a:pPr>
            <a:r>
              <a:rPr b="1" lang="en-US" sz="3200"/>
              <a:t>Users’ Guide to the </a:t>
            </a:r>
            <a:br>
              <a:rPr b="1" lang="en-US" sz="3200"/>
            </a:br>
            <a:r>
              <a:rPr b="1" lang="en-US" sz="3200"/>
              <a:t>Sources &amp; Uses Template for Start-ups</a:t>
            </a:r>
            <a:endParaRPr b="1" sz="3200"/>
          </a:p>
          <a:p>
            <a:pPr indent="0" lvl="0" marL="0" rtl="0" algn="r">
              <a:lnSpc>
                <a:spcPct val="100000"/>
              </a:lnSpc>
              <a:spcBef>
                <a:spcPts val="0"/>
              </a:spcBef>
              <a:spcAft>
                <a:spcPts val="0"/>
              </a:spcAft>
              <a:buClr>
                <a:schemeClr val="dk1"/>
              </a:buClr>
              <a:buSzPts val="2800"/>
              <a:buFont typeface="Calibri"/>
              <a:buNone/>
            </a:pPr>
            <a:r>
              <a:t/>
            </a:r>
            <a:endParaRPr sz="1100"/>
          </a:p>
          <a:p>
            <a:pPr indent="0" lvl="0" marL="0" rtl="0" algn="r">
              <a:lnSpc>
                <a:spcPct val="100000"/>
              </a:lnSpc>
              <a:spcBef>
                <a:spcPts val="0"/>
              </a:spcBef>
              <a:spcAft>
                <a:spcPts val="0"/>
              </a:spcAft>
              <a:buClr>
                <a:schemeClr val="dk1"/>
              </a:buClr>
              <a:buSzPts val="2800"/>
              <a:buFont typeface="Calibri"/>
              <a:buNone/>
            </a:pPr>
            <a:r>
              <a:rPr lang="en-US" sz="1100"/>
              <a:t>June 24, 2025</a:t>
            </a:r>
            <a:endParaRPr sz="1100"/>
          </a:p>
          <a:p>
            <a:pPr indent="0" lvl="0" marL="0" rtl="0" algn="r">
              <a:lnSpc>
                <a:spcPct val="100000"/>
              </a:lnSpc>
              <a:spcBef>
                <a:spcPts val="0"/>
              </a:spcBef>
              <a:spcAft>
                <a:spcPts val="0"/>
              </a:spcAft>
              <a:buClr>
                <a:schemeClr val="dk1"/>
              </a:buClr>
              <a:buSzPts val="3200"/>
              <a:buFont typeface="Calibri"/>
              <a:buNone/>
            </a:pPr>
            <a:r>
              <a:t/>
            </a:r>
            <a:endParaRPr b="1" sz="3200"/>
          </a:p>
        </p:txBody>
      </p:sp>
      <p:pic>
        <p:nvPicPr>
          <p:cNvPr id="190" name="Google Shape;190;p1"/>
          <p:cNvPicPr preferRelativeResize="0"/>
          <p:nvPr/>
        </p:nvPicPr>
        <p:blipFill rotWithShape="1">
          <a:blip r:embed="rId3">
            <a:alphaModFix/>
          </a:blip>
          <a:srcRect b="0" l="0" r="0" t="0"/>
          <a:stretch/>
        </p:blipFill>
        <p:spPr>
          <a:xfrm>
            <a:off x="370937" y="5186854"/>
            <a:ext cx="1479757" cy="1479757"/>
          </a:xfrm>
          <a:prstGeom prst="rect">
            <a:avLst/>
          </a:prstGeom>
          <a:noFill/>
          <a:ln>
            <a:noFill/>
          </a:ln>
        </p:spPr>
      </p:pic>
      <p:pic>
        <p:nvPicPr>
          <p:cNvPr descr="A black and white logo&#10;&#10;AI-generated content may be incorrect." id="191" name="Google Shape;191;p1"/>
          <p:cNvPicPr preferRelativeResize="0"/>
          <p:nvPr/>
        </p:nvPicPr>
        <p:blipFill rotWithShape="1">
          <a:blip r:embed="rId4">
            <a:alphaModFix/>
          </a:blip>
          <a:srcRect b="0" l="0" r="0" t="0"/>
          <a:stretch/>
        </p:blipFill>
        <p:spPr>
          <a:xfrm>
            <a:off x="2128027" y="5685942"/>
            <a:ext cx="2128661" cy="452037"/>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11"/>
          <p:cNvSpPr txBox="1"/>
          <p:nvPr>
            <p:ph type="title"/>
          </p:nvPr>
        </p:nvSpPr>
        <p:spPr>
          <a:xfrm>
            <a:off x="1455802"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Orientation to the Template</a:t>
            </a:r>
            <a:endParaRPr/>
          </a:p>
        </p:txBody>
      </p:sp>
      <p:sp>
        <p:nvSpPr>
          <p:cNvPr id="254" name="Google Shape;254;p11"/>
          <p:cNvSpPr txBox="1"/>
          <p:nvPr>
            <p:ph idx="1" type="body"/>
          </p:nvPr>
        </p:nvSpPr>
        <p:spPr>
          <a:xfrm>
            <a:off x="1455802" y="1981201"/>
            <a:ext cx="10075084" cy="4144963"/>
          </a:xfrm>
          <a:prstGeom prst="rect">
            <a:avLst/>
          </a:prstGeom>
          <a:noFill/>
          <a:ln>
            <a:noFill/>
          </a:ln>
        </p:spPr>
        <p:txBody>
          <a:bodyPr anchorCtr="0" anchor="t" bIns="45700" lIns="91425" spcFirstLastPara="1" rIns="91425" wrap="square" tIns="45700">
            <a:normAutofit/>
          </a:bodyPr>
          <a:lstStyle/>
          <a:p>
            <a:pPr indent="0" lvl="0" marL="0" marR="0" rtl="0" algn="l">
              <a:lnSpc>
                <a:spcPct val="100000"/>
              </a:lnSpc>
              <a:spcBef>
                <a:spcPts val="0"/>
              </a:spcBef>
              <a:spcAft>
                <a:spcPts val="0"/>
              </a:spcAft>
              <a:buSzPts val="1500"/>
              <a:buNone/>
            </a:pPr>
            <a:r>
              <a:rPr lang="en-US"/>
              <a:t>There are six worksheets in the template. The first and last are for general information (and don’t change). All of the magic happens in the other four. They are dynamic—they change as you enter information.  </a:t>
            </a:r>
            <a:endParaRPr/>
          </a:p>
          <a:p>
            <a:pPr indent="0" lvl="0" marL="0" marR="0" rtl="0" algn="l">
              <a:lnSpc>
                <a:spcPct val="100000"/>
              </a:lnSpc>
              <a:spcBef>
                <a:spcPts val="0"/>
              </a:spcBef>
              <a:spcAft>
                <a:spcPts val="0"/>
              </a:spcAft>
              <a:buSzPts val="1500"/>
              <a:buNone/>
            </a:pPr>
            <a:r>
              <a:t/>
            </a:r>
            <a:endParaRPr/>
          </a:p>
          <a:p>
            <a:pPr indent="0" lvl="0" marL="0" marR="0" rtl="0" algn="l">
              <a:lnSpc>
                <a:spcPct val="100000"/>
              </a:lnSpc>
              <a:spcBef>
                <a:spcPts val="0"/>
              </a:spcBef>
              <a:spcAft>
                <a:spcPts val="0"/>
              </a:spcAft>
              <a:buSzPts val="1500"/>
              <a:buNone/>
            </a:pPr>
            <a:r>
              <a:rPr lang="en-US"/>
              <a:t>The only worksheet where you enter your information is “Assumptions”. </a:t>
            </a:r>
            <a:endParaRPr/>
          </a:p>
          <a:p>
            <a:pPr indent="0" lvl="0" marL="0" marR="0" rtl="0" algn="l">
              <a:lnSpc>
                <a:spcPct val="100000"/>
              </a:lnSpc>
              <a:spcBef>
                <a:spcPts val="0"/>
              </a:spcBef>
              <a:spcAft>
                <a:spcPts val="0"/>
              </a:spcAft>
              <a:buSzPts val="1500"/>
              <a:buNone/>
            </a:pPr>
            <a:r>
              <a:t/>
            </a:r>
            <a:endParaRPr/>
          </a:p>
          <a:p>
            <a:pPr indent="0" lvl="0" marL="0" marR="0" rtl="0" algn="l">
              <a:lnSpc>
                <a:spcPct val="100000"/>
              </a:lnSpc>
              <a:spcBef>
                <a:spcPts val="0"/>
              </a:spcBef>
              <a:spcAft>
                <a:spcPts val="0"/>
              </a:spcAft>
              <a:buSzPts val="1500"/>
              <a:buNone/>
            </a:pPr>
            <a:r>
              <a:rPr lang="en-US"/>
              <a:t>The next two, “Uses” and “Sources”, are all about the </a:t>
            </a:r>
            <a:r>
              <a:rPr i="1" lang="en-US"/>
              <a:t>total</a:t>
            </a:r>
            <a:r>
              <a:rPr lang="en-US"/>
              <a:t> amount of cash that your project is estimated to cost (Uses) and therefore how much you need to raise (Sources). </a:t>
            </a:r>
            <a:endParaRPr/>
          </a:p>
          <a:p>
            <a:pPr indent="0" lvl="0" marL="0" marR="0" rtl="0" algn="l">
              <a:lnSpc>
                <a:spcPct val="100000"/>
              </a:lnSpc>
              <a:spcBef>
                <a:spcPts val="0"/>
              </a:spcBef>
              <a:spcAft>
                <a:spcPts val="0"/>
              </a:spcAft>
              <a:buSzPts val="1500"/>
              <a:buNone/>
            </a:pPr>
            <a:r>
              <a:t/>
            </a:r>
            <a:endParaRPr/>
          </a:p>
          <a:p>
            <a:pPr indent="0" lvl="0" marL="0" marR="0" rtl="0" algn="l">
              <a:lnSpc>
                <a:spcPct val="100000"/>
              </a:lnSpc>
              <a:spcBef>
                <a:spcPts val="0"/>
              </a:spcBef>
              <a:spcAft>
                <a:spcPts val="0"/>
              </a:spcAft>
              <a:buSzPts val="1500"/>
              <a:buNone/>
            </a:pPr>
            <a:r>
              <a:rPr lang="en-US"/>
              <a:t>The fourth worksheet that changes is “S&amp;U Cash Flow”. The key purpose of this worksheet is to help you understand what you’ll need to spend money on (and how much you’ll spend) in each stage of development—and therefore how much you’ll need to raise in those stages (and which sources will likely be available at the right time).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12"/>
          <p:cNvSpPr txBox="1"/>
          <p:nvPr>
            <p:ph type="title"/>
          </p:nvPr>
        </p:nvSpPr>
        <p:spPr>
          <a:xfrm>
            <a:off x="1455802" y="484094"/>
            <a:ext cx="10075200"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Orientation to the Template</a:t>
            </a:r>
            <a:endParaRPr/>
          </a:p>
        </p:txBody>
      </p:sp>
      <p:sp>
        <p:nvSpPr>
          <p:cNvPr id="260" name="Google Shape;260;p12"/>
          <p:cNvSpPr txBox="1"/>
          <p:nvPr>
            <p:ph idx="1" type="body"/>
          </p:nvPr>
        </p:nvSpPr>
        <p:spPr>
          <a:xfrm>
            <a:off x="1455802" y="1750590"/>
            <a:ext cx="10075200" cy="1843949"/>
          </a:xfrm>
          <a:prstGeom prst="rect">
            <a:avLst/>
          </a:prstGeom>
          <a:noFill/>
          <a:ln>
            <a:noFill/>
          </a:ln>
        </p:spPr>
        <p:txBody>
          <a:bodyPr anchorCtr="0" anchor="t" bIns="45700" lIns="91425" spcFirstLastPara="1" rIns="91425" wrap="square" tIns="45700">
            <a:noAutofit/>
          </a:bodyPr>
          <a:lstStyle/>
          <a:p>
            <a:pPr indent="0" lvl="0" marL="0" rtl="0" algn="l">
              <a:lnSpc>
                <a:spcPct val="80000"/>
              </a:lnSpc>
              <a:spcBef>
                <a:spcPts val="0"/>
              </a:spcBef>
              <a:spcAft>
                <a:spcPts val="0"/>
              </a:spcAft>
              <a:buSzPts val="844"/>
              <a:buNone/>
            </a:pPr>
            <a:r>
              <a:rPr lang="en-US"/>
              <a:t>If you haven’t done so already, go ahead and open the template. It’s located </a:t>
            </a:r>
            <a:r>
              <a:rPr b="1" lang="en-US" u="sng">
                <a:solidFill>
                  <a:schemeClr val="hlink"/>
                </a:solidFill>
                <a:hlinkClick r:id="rId3"/>
              </a:rPr>
              <a:t>here.</a:t>
            </a:r>
            <a:endParaRPr/>
          </a:p>
          <a:p>
            <a:pPr indent="0" lvl="0" marL="0" rtl="0" algn="l">
              <a:lnSpc>
                <a:spcPct val="80000"/>
              </a:lnSpc>
              <a:spcBef>
                <a:spcPts val="0"/>
              </a:spcBef>
              <a:spcAft>
                <a:spcPts val="0"/>
              </a:spcAft>
              <a:buSzPts val="844"/>
              <a:buNone/>
            </a:pPr>
            <a:r>
              <a:t/>
            </a:r>
            <a:endParaRPr/>
          </a:p>
          <a:p>
            <a:pPr indent="0" lvl="0" marL="0" rtl="0" algn="l">
              <a:lnSpc>
                <a:spcPct val="80000"/>
              </a:lnSpc>
              <a:spcBef>
                <a:spcPts val="0"/>
              </a:spcBef>
              <a:spcAft>
                <a:spcPts val="0"/>
              </a:spcAft>
              <a:buSzPts val="844"/>
              <a:buNone/>
            </a:pPr>
            <a:r>
              <a:rPr lang="en-US"/>
              <a:t>At the bottom of the Excel workbook there are six worksheet tabs:</a:t>
            </a:r>
            <a:endParaRPr/>
          </a:p>
        </p:txBody>
      </p:sp>
      <p:pic>
        <p:nvPicPr>
          <p:cNvPr id="261" name="Google Shape;261;p12"/>
          <p:cNvPicPr preferRelativeResize="0"/>
          <p:nvPr/>
        </p:nvPicPr>
        <p:blipFill rotWithShape="1">
          <a:blip r:embed="rId4">
            <a:alphaModFix/>
          </a:blip>
          <a:srcRect b="0" l="0" r="0" t="0"/>
          <a:stretch/>
        </p:blipFill>
        <p:spPr>
          <a:xfrm>
            <a:off x="1550398" y="2942898"/>
            <a:ext cx="8854846" cy="1155074"/>
          </a:xfrm>
          <a:prstGeom prst="rect">
            <a:avLst/>
          </a:prstGeom>
          <a:noFill/>
          <a:ln cap="flat" cmpd="sng" w="9525">
            <a:solidFill>
              <a:schemeClr val="dk1"/>
            </a:solidFill>
            <a:prstDash val="solid"/>
            <a:round/>
            <a:headEnd len="sm" w="sm" type="none"/>
            <a:tailEnd len="sm" w="sm" type="none"/>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13"/>
          <p:cNvSpPr txBox="1"/>
          <p:nvPr>
            <p:ph type="title"/>
          </p:nvPr>
        </p:nvSpPr>
        <p:spPr>
          <a:xfrm>
            <a:off x="1455802" y="484094"/>
            <a:ext cx="10075200"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Orientation to the Template</a:t>
            </a:r>
            <a:endParaRPr/>
          </a:p>
        </p:txBody>
      </p:sp>
      <p:sp>
        <p:nvSpPr>
          <p:cNvPr id="267" name="Google Shape;267;p13"/>
          <p:cNvSpPr txBox="1"/>
          <p:nvPr>
            <p:ph idx="1" type="body"/>
          </p:nvPr>
        </p:nvSpPr>
        <p:spPr>
          <a:xfrm>
            <a:off x="1455802" y="1608702"/>
            <a:ext cx="10075200" cy="4792101"/>
          </a:xfrm>
          <a:prstGeom prst="rect">
            <a:avLst/>
          </a:prstGeom>
          <a:noFill/>
          <a:ln>
            <a:noFill/>
          </a:ln>
        </p:spPr>
        <p:txBody>
          <a:bodyPr anchorCtr="0" anchor="t" bIns="45700" lIns="91425" spcFirstLastPara="1" rIns="91425" wrap="square" tIns="45700">
            <a:noAutofit/>
          </a:bodyPr>
          <a:lstStyle/>
          <a:p>
            <a:pPr indent="0" lvl="0" marL="142875" rtl="0" algn="l">
              <a:lnSpc>
                <a:spcPct val="100000"/>
              </a:lnSpc>
              <a:spcBef>
                <a:spcPts val="0"/>
              </a:spcBef>
              <a:spcAft>
                <a:spcPts val="0"/>
              </a:spcAft>
              <a:buSzPts val="1350"/>
              <a:buNone/>
            </a:pPr>
            <a:r>
              <a:rPr lang="en-US"/>
              <a:t>Here’s a brief description of each worksheet:</a:t>
            </a:r>
            <a:endParaRPr/>
          </a:p>
          <a:p>
            <a:pPr indent="0" lvl="0" marL="142875" rtl="0" algn="l">
              <a:lnSpc>
                <a:spcPct val="100000"/>
              </a:lnSpc>
              <a:spcBef>
                <a:spcPts val="0"/>
              </a:spcBef>
              <a:spcAft>
                <a:spcPts val="0"/>
              </a:spcAft>
              <a:buSzPts val="1350"/>
              <a:buNone/>
            </a:pPr>
            <a:r>
              <a:t/>
            </a:r>
            <a:endParaRPr/>
          </a:p>
          <a:p>
            <a:pPr indent="-314325" lvl="0" marL="457200" rtl="0" algn="l">
              <a:lnSpc>
                <a:spcPct val="100000"/>
              </a:lnSpc>
              <a:spcBef>
                <a:spcPts val="600"/>
              </a:spcBef>
              <a:spcAft>
                <a:spcPts val="0"/>
              </a:spcAft>
              <a:buClr>
                <a:srgbClr val="595959"/>
              </a:buClr>
              <a:buSzPts val="2000"/>
              <a:buFont typeface="Arial"/>
              <a:buChar char="•"/>
            </a:pPr>
            <a:r>
              <a:rPr b="1" lang="en-US"/>
              <a:t>Guide</a:t>
            </a:r>
            <a:r>
              <a:rPr lang="en-US"/>
              <a:t>: a version of this visual guide to how to use the tool.</a:t>
            </a:r>
            <a:endParaRPr/>
          </a:p>
          <a:p>
            <a:pPr indent="-314325" lvl="0" marL="457200" rtl="0" algn="l">
              <a:lnSpc>
                <a:spcPct val="100000"/>
              </a:lnSpc>
              <a:spcBef>
                <a:spcPts val="600"/>
              </a:spcBef>
              <a:spcAft>
                <a:spcPts val="0"/>
              </a:spcAft>
              <a:buClr>
                <a:srgbClr val="595959"/>
              </a:buClr>
              <a:buSzPts val="2000"/>
              <a:buFont typeface="Arial"/>
              <a:buChar char="•"/>
            </a:pPr>
            <a:r>
              <a:rPr b="1" lang="en-US"/>
              <a:t>Assumptions</a:t>
            </a:r>
            <a:r>
              <a:rPr lang="en-US"/>
              <a:t>: The ONLY worksheet where you enter your information. This is where you will fill in the information you have about your project.</a:t>
            </a:r>
            <a:endParaRPr/>
          </a:p>
          <a:p>
            <a:pPr indent="-314325" lvl="0" marL="457200" rtl="0" algn="l">
              <a:lnSpc>
                <a:spcPct val="100000"/>
              </a:lnSpc>
              <a:spcBef>
                <a:spcPts val="600"/>
              </a:spcBef>
              <a:spcAft>
                <a:spcPts val="0"/>
              </a:spcAft>
              <a:buClr>
                <a:srgbClr val="595959"/>
              </a:buClr>
              <a:buSzPts val="2000"/>
              <a:buFont typeface="Arial"/>
              <a:buChar char="•"/>
            </a:pPr>
            <a:r>
              <a:rPr b="1" lang="en-US"/>
              <a:t>Uses</a:t>
            </a:r>
            <a:r>
              <a:rPr lang="en-US"/>
              <a:t>: Based on the assumptions, this tab breaks out the specific costs of starting your co-op. Do not change anything on this worksheet. </a:t>
            </a:r>
            <a:endParaRPr/>
          </a:p>
          <a:p>
            <a:pPr indent="-314325" lvl="0" marL="457200" rtl="0" algn="l">
              <a:lnSpc>
                <a:spcPct val="100000"/>
              </a:lnSpc>
              <a:spcBef>
                <a:spcPts val="600"/>
              </a:spcBef>
              <a:spcAft>
                <a:spcPts val="0"/>
              </a:spcAft>
              <a:buClr>
                <a:srgbClr val="595959"/>
              </a:buClr>
              <a:buSzPts val="2000"/>
              <a:buFont typeface="Arial"/>
              <a:buChar char="•"/>
            </a:pPr>
            <a:r>
              <a:rPr b="1" lang="en-US"/>
              <a:t>Sources</a:t>
            </a:r>
            <a:r>
              <a:rPr lang="en-US"/>
              <a:t>: Based the assumptions, this tab gives a concise outline of your funding plan. Do not change anything on this worksheet.</a:t>
            </a:r>
            <a:endParaRPr/>
          </a:p>
          <a:p>
            <a:pPr indent="-314325" lvl="0" marL="457200" rtl="0" algn="l">
              <a:lnSpc>
                <a:spcPct val="100000"/>
              </a:lnSpc>
              <a:spcBef>
                <a:spcPts val="600"/>
              </a:spcBef>
              <a:spcAft>
                <a:spcPts val="0"/>
              </a:spcAft>
              <a:buClr>
                <a:srgbClr val="595959"/>
              </a:buClr>
              <a:buSzPts val="2000"/>
              <a:buFont typeface="Arial"/>
              <a:buChar char="•"/>
            </a:pPr>
            <a:r>
              <a:rPr b="1" lang="en-US"/>
              <a:t>S&amp;U Cash Flow</a:t>
            </a:r>
            <a:r>
              <a:rPr lang="en-US"/>
              <a:t>: Here you will find assumptions about how much cash you will spend in each stage of development for each cost as well as an initial plan for which source(s) of cash you’ll use at each stage of development.  </a:t>
            </a:r>
            <a:endParaRPr/>
          </a:p>
          <a:p>
            <a:pPr indent="-314325" lvl="0" marL="457200" rtl="0" algn="l">
              <a:lnSpc>
                <a:spcPct val="100000"/>
              </a:lnSpc>
              <a:spcBef>
                <a:spcPts val="600"/>
              </a:spcBef>
              <a:spcAft>
                <a:spcPts val="0"/>
              </a:spcAft>
              <a:buClr>
                <a:srgbClr val="595959"/>
              </a:buClr>
              <a:buSzPts val="2000"/>
              <a:buFont typeface="Arial"/>
              <a:buChar char="•"/>
            </a:pPr>
            <a:r>
              <a:rPr b="1" lang="en-US"/>
              <a:t>Updates</a:t>
            </a:r>
            <a:r>
              <a:rPr lang="en-US"/>
              <a:t>: this tab tracks the history of changes to the </a:t>
            </a:r>
            <a:r>
              <a:rPr i="1" lang="en-US"/>
              <a:t>template</a:t>
            </a:r>
            <a:r>
              <a:rPr lang="en-US"/>
              <a:t> (not your project).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pic>
        <p:nvPicPr>
          <p:cNvPr id="273" name="Google Shape;273;p14"/>
          <p:cNvPicPr preferRelativeResize="0"/>
          <p:nvPr/>
        </p:nvPicPr>
        <p:blipFill rotWithShape="1">
          <a:blip r:embed="rId3">
            <a:alphaModFix/>
          </a:blip>
          <a:srcRect b="0" l="0" r="0" t="0"/>
          <a:stretch/>
        </p:blipFill>
        <p:spPr>
          <a:xfrm>
            <a:off x="4221446" y="1082733"/>
            <a:ext cx="7665969" cy="5461376"/>
          </a:xfrm>
          <a:prstGeom prst="rect">
            <a:avLst/>
          </a:prstGeom>
          <a:noFill/>
          <a:ln cap="flat" cmpd="sng" w="9525">
            <a:solidFill>
              <a:schemeClr val="dk1"/>
            </a:solidFill>
            <a:prstDash val="solid"/>
            <a:round/>
            <a:headEnd len="sm" w="sm" type="none"/>
            <a:tailEnd len="sm" w="sm" type="none"/>
          </a:ln>
        </p:spPr>
      </p:pic>
      <p:sp>
        <p:nvSpPr>
          <p:cNvPr id="274" name="Google Shape;274;p14"/>
          <p:cNvSpPr txBox="1"/>
          <p:nvPr>
            <p:ph type="title"/>
          </p:nvPr>
        </p:nvSpPr>
        <p:spPr>
          <a:xfrm>
            <a:off x="1483563" y="362650"/>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Assumptions</a:t>
            </a:r>
            <a:endParaRPr/>
          </a:p>
        </p:txBody>
      </p:sp>
      <p:sp>
        <p:nvSpPr>
          <p:cNvPr id="275" name="Google Shape;275;p14"/>
          <p:cNvSpPr txBox="1"/>
          <p:nvPr>
            <p:ph idx="2" type="body"/>
          </p:nvPr>
        </p:nvSpPr>
        <p:spPr>
          <a:xfrm>
            <a:off x="320350" y="1765739"/>
            <a:ext cx="3904809" cy="4897512"/>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00000"/>
              </a:lnSpc>
              <a:spcBef>
                <a:spcPts val="0"/>
              </a:spcBef>
              <a:spcAft>
                <a:spcPts val="0"/>
              </a:spcAft>
              <a:buSzPts val="1350"/>
              <a:buNone/>
            </a:pPr>
            <a:r>
              <a:rPr lang="en-US"/>
              <a:t>Remember: This is the </a:t>
            </a:r>
            <a:r>
              <a:rPr i="1" lang="en-US"/>
              <a:t>only </a:t>
            </a:r>
            <a:r>
              <a:rPr lang="en-US"/>
              <a:t>worksheet where you should make changes. </a:t>
            </a:r>
            <a:endParaRPr/>
          </a:p>
          <a:p>
            <a:pPr indent="0" lvl="0" marL="0" rtl="0" algn="l">
              <a:lnSpc>
                <a:spcPct val="100000"/>
              </a:lnSpc>
              <a:spcBef>
                <a:spcPts val="0"/>
              </a:spcBef>
              <a:spcAft>
                <a:spcPts val="0"/>
              </a:spcAft>
              <a:buSzPts val="1350"/>
              <a:buNone/>
            </a:pPr>
            <a:r>
              <a:t/>
            </a:r>
            <a:endParaRPr/>
          </a:p>
          <a:p>
            <a:pPr indent="0" lvl="0" marL="0" rtl="0" algn="l">
              <a:lnSpc>
                <a:spcPct val="100000"/>
              </a:lnSpc>
              <a:spcBef>
                <a:spcPts val="0"/>
              </a:spcBef>
              <a:spcAft>
                <a:spcPts val="0"/>
              </a:spcAft>
              <a:buSzPts val="1350"/>
              <a:buNone/>
            </a:pPr>
            <a:r>
              <a:rPr lang="en-US"/>
              <a:t>Here’s a quick orientation to the worksheet:</a:t>
            </a:r>
            <a:endParaRPr/>
          </a:p>
          <a:p>
            <a:pPr indent="-268605" lvl="0" marL="685800" rtl="0" algn="l">
              <a:lnSpc>
                <a:spcPct val="100000"/>
              </a:lnSpc>
              <a:spcBef>
                <a:spcPts val="0"/>
              </a:spcBef>
              <a:spcAft>
                <a:spcPts val="0"/>
              </a:spcAft>
              <a:buClr>
                <a:srgbClr val="D933D6"/>
              </a:buClr>
              <a:buSzPts val="1980"/>
              <a:buFont typeface="Calibri"/>
              <a:buAutoNum type="arabicPeriod"/>
            </a:pPr>
            <a:r>
              <a:rPr lang="en-US"/>
              <a:t>Only make changes to </a:t>
            </a:r>
            <a:r>
              <a:rPr lang="en-US" sz="1600">
                <a:highlight>
                  <a:srgbClr val="C9DAF8"/>
                </a:highlight>
              </a:rPr>
              <a:t>BLUE CELLS</a:t>
            </a:r>
            <a:r>
              <a:rPr lang="en-US"/>
              <a:t>. Other cells contain formulas and should not be changed. </a:t>
            </a:r>
            <a:endParaRPr/>
          </a:p>
          <a:p>
            <a:pPr indent="-268605" lvl="0" marL="685800" rtl="0" algn="l">
              <a:lnSpc>
                <a:spcPct val="100000"/>
              </a:lnSpc>
              <a:spcBef>
                <a:spcPts val="0"/>
              </a:spcBef>
              <a:spcAft>
                <a:spcPts val="0"/>
              </a:spcAft>
              <a:buClr>
                <a:srgbClr val="D933D6"/>
              </a:buClr>
              <a:buSzPts val="1980"/>
              <a:buFont typeface="Calibri"/>
              <a:buAutoNum type="arabicPeriod"/>
            </a:pPr>
            <a:r>
              <a:rPr lang="en-US"/>
              <a:t>The “Suggestions” column contains benchmarks or examples based on co-op developer experience.</a:t>
            </a:r>
            <a:endParaRPr/>
          </a:p>
          <a:p>
            <a:pPr indent="-268605" lvl="0" marL="685800" rtl="0" algn="l">
              <a:lnSpc>
                <a:spcPct val="100000"/>
              </a:lnSpc>
              <a:spcBef>
                <a:spcPts val="0"/>
              </a:spcBef>
              <a:spcAft>
                <a:spcPts val="0"/>
              </a:spcAft>
              <a:buClr>
                <a:srgbClr val="D933D6"/>
              </a:buClr>
              <a:buSzPts val="1980"/>
              <a:buFont typeface="Calibri"/>
              <a:buAutoNum type="arabicPeriod"/>
            </a:pPr>
            <a:r>
              <a:rPr lang="en-US"/>
              <a:t>The Notes column provides a bit more information about the specific value.</a:t>
            </a:r>
            <a:endParaRPr/>
          </a:p>
          <a:p>
            <a:pPr indent="0" lvl="0" marL="0" rtl="0" algn="l">
              <a:lnSpc>
                <a:spcPct val="100000"/>
              </a:lnSpc>
              <a:spcBef>
                <a:spcPts val="0"/>
              </a:spcBef>
              <a:spcAft>
                <a:spcPts val="0"/>
              </a:spcAft>
              <a:buSzPts val="1350"/>
              <a:buNone/>
            </a:pPr>
            <a:r>
              <a:t/>
            </a:r>
            <a:endParaRPr/>
          </a:p>
          <a:p>
            <a:pPr indent="0" lvl="0" marL="0" rtl="0" algn="l">
              <a:lnSpc>
                <a:spcPct val="100000"/>
              </a:lnSpc>
              <a:spcBef>
                <a:spcPts val="0"/>
              </a:spcBef>
              <a:spcAft>
                <a:spcPts val="0"/>
              </a:spcAft>
              <a:buSzPts val="1350"/>
              <a:buNone/>
            </a:pPr>
            <a:r>
              <a:rPr lang="en-US"/>
              <a:t>The next four slides show where to enter assumptions.</a:t>
            </a:r>
            <a:endParaRPr/>
          </a:p>
        </p:txBody>
      </p:sp>
      <p:sp>
        <p:nvSpPr>
          <p:cNvPr id="276" name="Google Shape;276;p14"/>
          <p:cNvSpPr txBox="1"/>
          <p:nvPr/>
        </p:nvSpPr>
        <p:spPr>
          <a:xfrm>
            <a:off x="6261634" y="1239777"/>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
        <p:nvSpPr>
          <p:cNvPr id="277" name="Google Shape;277;p14"/>
          <p:cNvSpPr txBox="1"/>
          <p:nvPr/>
        </p:nvSpPr>
        <p:spPr>
          <a:xfrm>
            <a:off x="8353128" y="1121901"/>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2</a:t>
            </a:r>
            <a:endParaRPr b="0" i="0" sz="1400" u="none" cap="none" strike="noStrike">
              <a:solidFill>
                <a:srgbClr val="000000"/>
              </a:solidFill>
              <a:latin typeface="Arial"/>
              <a:ea typeface="Arial"/>
              <a:cs typeface="Arial"/>
              <a:sym typeface="Arial"/>
            </a:endParaRPr>
          </a:p>
        </p:txBody>
      </p:sp>
      <p:sp>
        <p:nvSpPr>
          <p:cNvPr id="278" name="Google Shape;278;p14"/>
          <p:cNvSpPr txBox="1"/>
          <p:nvPr/>
        </p:nvSpPr>
        <p:spPr>
          <a:xfrm>
            <a:off x="10233127" y="1114265"/>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3</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pic>
        <p:nvPicPr>
          <p:cNvPr id="284" name="Google Shape;284;p15"/>
          <p:cNvPicPr preferRelativeResize="0"/>
          <p:nvPr/>
        </p:nvPicPr>
        <p:blipFill rotWithShape="1">
          <a:blip r:embed="rId3">
            <a:alphaModFix/>
          </a:blip>
          <a:srcRect b="0" l="0" r="0" t="0"/>
          <a:stretch/>
        </p:blipFill>
        <p:spPr>
          <a:xfrm>
            <a:off x="4221446" y="1082733"/>
            <a:ext cx="7665969" cy="5461376"/>
          </a:xfrm>
          <a:prstGeom prst="rect">
            <a:avLst/>
          </a:prstGeom>
          <a:noFill/>
          <a:ln cap="flat" cmpd="sng" w="9525">
            <a:solidFill>
              <a:schemeClr val="dk1"/>
            </a:solidFill>
            <a:prstDash val="solid"/>
            <a:round/>
            <a:headEnd len="sm" w="sm" type="none"/>
            <a:tailEnd len="sm" w="sm" type="none"/>
          </a:ln>
        </p:spPr>
      </p:pic>
      <p:sp>
        <p:nvSpPr>
          <p:cNvPr id="285" name="Google Shape;285;p15"/>
          <p:cNvSpPr txBox="1"/>
          <p:nvPr>
            <p:ph type="title"/>
          </p:nvPr>
        </p:nvSpPr>
        <p:spPr>
          <a:xfrm>
            <a:off x="1483563" y="362650"/>
            <a:ext cx="10075200"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Assumptions</a:t>
            </a:r>
            <a:endParaRPr/>
          </a:p>
        </p:txBody>
      </p:sp>
      <p:sp>
        <p:nvSpPr>
          <p:cNvPr id="286" name="Google Shape;286;p15"/>
          <p:cNvSpPr txBox="1"/>
          <p:nvPr>
            <p:ph idx="2" type="body"/>
          </p:nvPr>
        </p:nvSpPr>
        <p:spPr>
          <a:xfrm>
            <a:off x="320350" y="1628374"/>
            <a:ext cx="3904809" cy="4884600"/>
          </a:xfrm>
          <a:prstGeom prst="rect">
            <a:avLst/>
          </a:prstGeom>
          <a:noFill/>
          <a:ln>
            <a:noFill/>
          </a:ln>
        </p:spPr>
        <p:txBody>
          <a:bodyPr anchorCtr="0" anchor="t" bIns="45700" lIns="91425" spcFirstLastPara="1" rIns="91425" wrap="square" tIns="45700">
            <a:normAutofit lnSpcReduction="10000"/>
          </a:bodyPr>
          <a:lstStyle/>
          <a:p>
            <a:pPr indent="-228600" lvl="0" marL="228600" marR="0" rtl="0" algn="l">
              <a:lnSpc>
                <a:spcPct val="100000"/>
              </a:lnSpc>
              <a:spcBef>
                <a:spcPts val="2000"/>
              </a:spcBef>
              <a:spcAft>
                <a:spcPts val="0"/>
              </a:spcAft>
              <a:buClr>
                <a:srgbClr val="D933D6"/>
              </a:buClr>
              <a:buSzPts val="1980"/>
              <a:buFont typeface="Calibri"/>
              <a:buAutoNum type="arabicPeriod"/>
            </a:pPr>
            <a:r>
              <a:rPr lang="en-US"/>
              <a:t>Do you plan to lease a location? Or own it? </a:t>
            </a:r>
            <a:r>
              <a:rPr i="1" lang="en-US"/>
              <a:t>Enter L for leasing, O for owning. E</a:t>
            </a:r>
            <a:r>
              <a:rPr lang="en-US"/>
              <a:t>xperiment with different scenarios. Typically, owning the site costs a lot more than leasing initially. But if a site is donated and the costs of the building, parking lot, landscaping, etc. are covered by grant funding, it could be better in the long run if it’s a good retail site. </a:t>
            </a:r>
            <a:endParaRPr/>
          </a:p>
          <a:p>
            <a:pPr indent="-228600" lvl="0" marL="228600" rtl="0" algn="l">
              <a:lnSpc>
                <a:spcPct val="100000"/>
              </a:lnSpc>
              <a:spcBef>
                <a:spcPts val="2000"/>
              </a:spcBef>
              <a:spcAft>
                <a:spcPts val="0"/>
              </a:spcAft>
              <a:buClr>
                <a:srgbClr val="D933D6"/>
              </a:buClr>
              <a:buSzPts val="1980"/>
              <a:buFont typeface="Calibri"/>
              <a:buAutoNum type="arabicPeriod"/>
            </a:pPr>
            <a:r>
              <a:rPr lang="en-US"/>
              <a:t>If you entered O for owning, here’s where you enter the cost of obtaining the site. </a:t>
            </a:r>
            <a:endParaRPr/>
          </a:p>
          <a:p>
            <a:pPr indent="0" lvl="0" marL="0" rtl="0" algn="l">
              <a:lnSpc>
                <a:spcPct val="100000"/>
              </a:lnSpc>
              <a:spcBef>
                <a:spcPts val="2000"/>
              </a:spcBef>
              <a:spcAft>
                <a:spcPts val="0"/>
              </a:spcAft>
              <a:buClr>
                <a:srgbClr val="D933D6"/>
              </a:buClr>
              <a:buSzPts val="1980"/>
              <a:buNone/>
            </a:pPr>
            <a:r>
              <a:rPr lang="en-US"/>
              <a:t>There are a lot of variables in costs depending on factors like whether a usable building is already built. </a:t>
            </a:r>
            <a:endParaRPr/>
          </a:p>
        </p:txBody>
      </p:sp>
      <p:sp>
        <p:nvSpPr>
          <p:cNvPr id="287" name="Google Shape;287;p15"/>
          <p:cNvSpPr txBox="1"/>
          <p:nvPr/>
        </p:nvSpPr>
        <p:spPr>
          <a:xfrm>
            <a:off x="7285082" y="1662378"/>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
        <p:nvSpPr>
          <p:cNvPr id="288" name="Google Shape;288;p15"/>
          <p:cNvSpPr txBox="1"/>
          <p:nvPr/>
        </p:nvSpPr>
        <p:spPr>
          <a:xfrm>
            <a:off x="7836880" y="2019857"/>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2</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pic>
        <p:nvPicPr>
          <p:cNvPr id="294" name="Google Shape;294;p16"/>
          <p:cNvPicPr preferRelativeResize="0"/>
          <p:nvPr/>
        </p:nvPicPr>
        <p:blipFill rotWithShape="1">
          <a:blip r:embed="rId3">
            <a:alphaModFix/>
          </a:blip>
          <a:srcRect b="0" l="0" r="0" t="0"/>
          <a:stretch/>
        </p:blipFill>
        <p:spPr>
          <a:xfrm>
            <a:off x="4221446" y="1082733"/>
            <a:ext cx="7665969" cy="5461376"/>
          </a:xfrm>
          <a:prstGeom prst="rect">
            <a:avLst/>
          </a:prstGeom>
          <a:noFill/>
          <a:ln cap="flat" cmpd="sng" w="9525">
            <a:solidFill>
              <a:schemeClr val="dk1"/>
            </a:solidFill>
            <a:prstDash val="solid"/>
            <a:round/>
            <a:headEnd len="sm" w="sm" type="none"/>
            <a:tailEnd len="sm" w="sm" type="none"/>
          </a:ln>
        </p:spPr>
      </p:pic>
      <p:sp>
        <p:nvSpPr>
          <p:cNvPr id="295" name="Google Shape;295;p16"/>
          <p:cNvSpPr txBox="1"/>
          <p:nvPr>
            <p:ph type="title"/>
          </p:nvPr>
        </p:nvSpPr>
        <p:spPr>
          <a:xfrm>
            <a:off x="1483563" y="362650"/>
            <a:ext cx="10075200"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Assumptions</a:t>
            </a:r>
            <a:endParaRPr/>
          </a:p>
        </p:txBody>
      </p:sp>
      <p:sp>
        <p:nvSpPr>
          <p:cNvPr id="296" name="Google Shape;296;p16"/>
          <p:cNvSpPr txBox="1"/>
          <p:nvPr>
            <p:ph idx="2" type="body"/>
          </p:nvPr>
        </p:nvSpPr>
        <p:spPr>
          <a:xfrm>
            <a:off x="320350" y="1801800"/>
            <a:ext cx="3841747" cy="4819717"/>
          </a:xfrm>
          <a:prstGeom prst="rect">
            <a:avLst/>
          </a:prstGeom>
          <a:noFill/>
          <a:ln>
            <a:noFill/>
          </a:ln>
        </p:spPr>
        <p:txBody>
          <a:bodyPr anchorCtr="0" anchor="t" bIns="45700" lIns="91425" spcFirstLastPara="1" rIns="91425" wrap="square" tIns="45700">
            <a:normAutofit/>
          </a:bodyPr>
          <a:lstStyle/>
          <a:p>
            <a:pPr indent="-228600" lvl="0" marL="228600" marR="0" rtl="0" algn="l">
              <a:lnSpc>
                <a:spcPct val="100000"/>
              </a:lnSpc>
              <a:spcBef>
                <a:spcPts val="2000"/>
              </a:spcBef>
              <a:spcAft>
                <a:spcPts val="0"/>
              </a:spcAft>
              <a:buClr>
                <a:srgbClr val="D933D6"/>
              </a:buClr>
              <a:buSzPts val="1980"/>
              <a:buFont typeface="Calibri"/>
              <a:buAutoNum type="arabicPeriod"/>
            </a:pPr>
            <a:r>
              <a:rPr lang="en-US"/>
              <a:t>How big will your store be? Use an estimate based on your vision of the co-op. As your plans change and mature, update as needed.</a:t>
            </a:r>
            <a:endParaRPr/>
          </a:p>
          <a:p>
            <a:pPr indent="-228600" lvl="0" marL="228600" rtl="0" algn="l">
              <a:lnSpc>
                <a:spcPct val="100000"/>
              </a:lnSpc>
              <a:spcBef>
                <a:spcPts val="2000"/>
              </a:spcBef>
              <a:spcAft>
                <a:spcPts val="0"/>
              </a:spcAft>
              <a:buClr>
                <a:srgbClr val="D933D6"/>
              </a:buClr>
              <a:buSzPts val="1980"/>
              <a:buFont typeface="Calibri"/>
              <a:buAutoNum type="arabicPeriod"/>
            </a:pPr>
            <a:r>
              <a:rPr lang="en-US"/>
              <a:t>Enter your full owner equity requirement here.</a:t>
            </a:r>
            <a:endParaRPr/>
          </a:p>
          <a:p>
            <a:pPr indent="-228600" lvl="0" marL="228600" rtl="0" algn="l">
              <a:lnSpc>
                <a:spcPct val="100000"/>
              </a:lnSpc>
              <a:spcBef>
                <a:spcPts val="2000"/>
              </a:spcBef>
              <a:spcAft>
                <a:spcPts val="0"/>
              </a:spcAft>
              <a:buClr>
                <a:srgbClr val="D933D6"/>
              </a:buClr>
              <a:buSzPts val="1980"/>
              <a:buFont typeface="Calibri"/>
              <a:buAutoNum type="arabicPeriod"/>
            </a:pPr>
            <a:r>
              <a:rPr lang="en-US"/>
              <a:t>Enter your goal for total owners paid in by the end of each stage – the Stage 4 number being paid in by the time the store opens. For a bit more information about how to determine these numbers check out the </a:t>
            </a:r>
            <a:r>
              <a:rPr lang="en-US" u="sng">
                <a:solidFill>
                  <a:schemeClr val="hlink"/>
                </a:solidFill>
                <a:hlinkClick r:id="rId4"/>
              </a:rPr>
              <a:t>FCI video: Setting Ownership Goals</a:t>
            </a:r>
            <a:endParaRPr/>
          </a:p>
        </p:txBody>
      </p:sp>
      <p:sp>
        <p:nvSpPr>
          <p:cNvPr id="297" name="Google Shape;297;p16"/>
          <p:cNvSpPr txBox="1"/>
          <p:nvPr/>
        </p:nvSpPr>
        <p:spPr>
          <a:xfrm>
            <a:off x="6922474" y="2419122"/>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
        <p:nvSpPr>
          <p:cNvPr id="298" name="Google Shape;298;p16"/>
          <p:cNvSpPr txBox="1"/>
          <p:nvPr/>
        </p:nvSpPr>
        <p:spPr>
          <a:xfrm>
            <a:off x="6922477" y="2934264"/>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2</a:t>
            </a:r>
            <a:endParaRPr b="0" i="0" sz="1400" u="none" cap="none" strike="noStrike">
              <a:solidFill>
                <a:srgbClr val="000000"/>
              </a:solidFill>
              <a:latin typeface="Arial"/>
              <a:ea typeface="Arial"/>
              <a:cs typeface="Arial"/>
              <a:sym typeface="Arial"/>
            </a:endParaRPr>
          </a:p>
        </p:txBody>
      </p:sp>
      <p:sp>
        <p:nvSpPr>
          <p:cNvPr id="299" name="Google Shape;299;p16"/>
          <p:cNvSpPr txBox="1"/>
          <p:nvPr/>
        </p:nvSpPr>
        <p:spPr>
          <a:xfrm>
            <a:off x="6922486" y="3574642"/>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3</a:t>
            </a:r>
            <a:endParaRPr b="0" i="0" sz="1400" u="none" cap="none" strike="noStrike">
              <a:solidFill>
                <a:srgbClr val="000000"/>
              </a:solidFill>
              <a:latin typeface="Arial"/>
              <a:ea typeface="Arial"/>
              <a:cs typeface="Arial"/>
              <a:sym typeface="Arial"/>
            </a:endParaRPr>
          </a:p>
        </p:txBody>
      </p:sp>
      <p:sp>
        <p:nvSpPr>
          <p:cNvPr id="300" name="Google Shape;300;p16"/>
          <p:cNvSpPr/>
          <p:nvPr/>
        </p:nvSpPr>
        <p:spPr>
          <a:xfrm>
            <a:off x="7272774" y="3393328"/>
            <a:ext cx="231610" cy="674176"/>
          </a:xfrm>
          <a:prstGeom prst="leftBrace">
            <a:avLst>
              <a:gd fmla="val 50000" name="adj1"/>
              <a:gd fmla="val 50000" name="adj2"/>
            </a:avLst>
          </a:prstGeom>
          <a:noFill/>
          <a:ln cap="flat" cmpd="sng" w="9525">
            <a:solidFill>
              <a:srgbClr val="E43BC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pic>
        <p:nvPicPr>
          <p:cNvPr id="306" name="Google Shape;306;p17"/>
          <p:cNvPicPr preferRelativeResize="0"/>
          <p:nvPr/>
        </p:nvPicPr>
        <p:blipFill rotWithShape="1">
          <a:blip r:embed="rId3">
            <a:alphaModFix/>
          </a:blip>
          <a:srcRect b="0" l="0" r="0" t="0"/>
          <a:stretch/>
        </p:blipFill>
        <p:spPr>
          <a:xfrm>
            <a:off x="4221446" y="1082733"/>
            <a:ext cx="7665969" cy="5461376"/>
          </a:xfrm>
          <a:prstGeom prst="rect">
            <a:avLst/>
          </a:prstGeom>
          <a:noFill/>
          <a:ln cap="flat" cmpd="sng" w="9525">
            <a:solidFill>
              <a:schemeClr val="dk1"/>
            </a:solidFill>
            <a:prstDash val="solid"/>
            <a:round/>
            <a:headEnd len="sm" w="sm" type="none"/>
            <a:tailEnd len="sm" w="sm" type="none"/>
          </a:ln>
        </p:spPr>
      </p:pic>
      <p:sp>
        <p:nvSpPr>
          <p:cNvPr id="307" name="Google Shape;307;p17"/>
          <p:cNvSpPr txBox="1"/>
          <p:nvPr>
            <p:ph type="title"/>
          </p:nvPr>
        </p:nvSpPr>
        <p:spPr>
          <a:xfrm>
            <a:off x="1483563" y="362650"/>
            <a:ext cx="10075200"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Assumptions</a:t>
            </a:r>
            <a:endParaRPr/>
          </a:p>
        </p:txBody>
      </p:sp>
      <p:sp>
        <p:nvSpPr>
          <p:cNvPr id="308" name="Google Shape;308;p17"/>
          <p:cNvSpPr txBox="1"/>
          <p:nvPr>
            <p:ph idx="2" type="body"/>
          </p:nvPr>
        </p:nvSpPr>
        <p:spPr>
          <a:xfrm>
            <a:off x="320350" y="1565317"/>
            <a:ext cx="3847417" cy="4884600"/>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100000"/>
              </a:lnSpc>
              <a:spcBef>
                <a:spcPts val="2000"/>
              </a:spcBef>
              <a:spcAft>
                <a:spcPts val="0"/>
              </a:spcAft>
              <a:buClr>
                <a:srgbClr val="D933D6"/>
              </a:buClr>
              <a:buSzPts val="1980"/>
              <a:buFont typeface="Calibri"/>
              <a:buAutoNum type="arabicPeriod"/>
            </a:pPr>
            <a:r>
              <a:rPr lang="en-US"/>
              <a:t>Most new co-ops end up in a leased site. Enter market commercial rent for your area here. </a:t>
            </a:r>
            <a:endParaRPr/>
          </a:p>
          <a:p>
            <a:pPr indent="-228600" lvl="0" marL="228600" rtl="0" algn="l">
              <a:lnSpc>
                <a:spcPct val="100000"/>
              </a:lnSpc>
              <a:spcBef>
                <a:spcPts val="2000"/>
              </a:spcBef>
              <a:spcAft>
                <a:spcPts val="0"/>
              </a:spcAft>
              <a:buClr>
                <a:srgbClr val="D933D6"/>
              </a:buClr>
              <a:buSzPts val="1980"/>
              <a:buFont typeface="Calibri"/>
              <a:buAutoNum type="arabicPeriod"/>
            </a:pPr>
            <a:r>
              <a:rPr lang="en-US"/>
              <a:t>Whether you lease or own, the co-op will have these annual costs.</a:t>
            </a:r>
            <a:endParaRPr/>
          </a:p>
          <a:p>
            <a:pPr indent="-228600" lvl="0" marL="228600" rtl="0" algn="l">
              <a:lnSpc>
                <a:spcPct val="100000"/>
              </a:lnSpc>
              <a:spcBef>
                <a:spcPts val="2000"/>
              </a:spcBef>
              <a:spcAft>
                <a:spcPts val="0"/>
              </a:spcAft>
              <a:buClr>
                <a:srgbClr val="D933D6"/>
              </a:buClr>
              <a:buSzPts val="1980"/>
              <a:buFont typeface="Calibri"/>
              <a:buAutoNum type="arabicPeriod"/>
            </a:pPr>
            <a:r>
              <a:rPr lang="en-US"/>
              <a:t>The tenant improvement allowance is sometimes extended by the landlord. Rent is usually higher with a TIA. The result of your entry here will show below on funding plan.</a:t>
            </a:r>
            <a:endParaRPr/>
          </a:p>
          <a:p>
            <a:pPr indent="-228600" lvl="0" marL="228600" marR="0" rtl="0" algn="l">
              <a:lnSpc>
                <a:spcPct val="100000"/>
              </a:lnSpc>
              <a:spcBef>
                <a:spcPts val="2000"/>
              </a:spcBef>
              <a:spcAft>
                <a:spcPts val="0"/>
              </a:spcAft>
              <a:buClr>
                <a:srgbClr val="D933D6"/>
              </a:buClr>
              <a:buSzPts val="1980"/>
              <a:buFont typeface="Calibri"/>
              <a:buAutoNum type="arabicPeriod"/>
            </a:pPr>
            <a:r>
              <a:rPr lang="en-US"/>
              <a:t>Parking is incredibly important for most food co-ops. This field figures adequate parking needed so you can include that in your site search.</a:t>
            </a:r>
            <a:endParaRPr/>
          </a:p>
        </p:txBody>
      </p:sp>
      <p:sp>
        <p:nvSpPr>
          <p:cNvPr id="309" name="Google Shape;309;p17"/>
          <p:cNvSpPr txBox="1"/>
          <p:nvPr/>
        </p:nvSpPr>
        <p:spPr>
          <a:xfrm>
            <a:off x="6969772" y="4177830"/>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
        <p:nvSpPr>
          <p:cNvPr id="310" name="Google Shape;310;p17"/>
          <p:cNvSpPr txBox="1"/>
          <p:nvPr/>
        </p:nvSpPr>
        <p:spPr>
          <a:xfrm>
            <a:off x="6969775" y="4717080"/>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2</a:t>
            </a:r>
            <a:endParaRPr b="0" i="0" sz="1400" u="none" cap="none" strike="noStrike">
              <a:solidFill>
                <a:srgbClr val="000000"/>
              </a:solidFill>
              <a:latin typeface="Arial"/>
              <a:ea typeface="Arial"/>
              <a:cs typeface="Arial"/>
              <a:sym typeface="Arial"/>
            </a:endParaRPr>
          </a:p>
        </p:txBody>
      </p:sp>
      <p:sp>
        <p:nvSpPr>
          <p:cNvPr id="311" name="Google Shape;311;p17"/>
          <p:cNvSpPr txBox="1"/>
          <p:nvPr/>
        </p:nvSpPr>
        <p:spPr>
          <a:xfrm>
            <a:off x="6982505" y="5223294"/>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3</a:t>
            </a:r>
            <a:endParaRPr b="0" i="0" sz="1400" u="none" cap="none" strike="noStrike">
              <a:solidFill>
                <a:srgbClr val="000000"/>
              </a:solidFill>
              <a:latin typeface="Arial"/>
              <a:ea typeface="Arial"/>
              <a:cs typeface="Arial"/>
              <a:sym typeface="Arial"/>
            </a:endParaRPr>
          </a:p>
        </p:txBody>
      </p:sp>
      <p:sp>
        <p:nvSpPr>
          <p:cNvPr id="312" name="Google Shape;312;p17"/>
          <p:cNvSpPr/>
          <p:nvPr/>
        </p:nvSpPr>
        <p:spPr>
          <a:xfrm>
            <a:off x="7304306" y="4623052"/>
            <a:ext cx="168546" cy="548041"/>
          </a:xfrm>
          <a:prstGeom prst="leftBrace">
            <a:avLst>
              <a:gd fmla="val 50000" name="adj1"/>
              <a:gd fmla="val 50000" name="adj2"/>
            </a:avLst>
          </a:prstGeom>
          <a:noFill/>
          <a:ln cap="flat" cmpd="sng" w="9525">
            <a:solidFill>
              <a:srgbClr val="E43BC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313" name="Google Shape;313;p17"/>
          <p:cNvSpPr txBox="1"/>
          <p:nvPr/>
        </p:nvSpPr>
        <p:spPr>
          <a:xfrm>
            <a:off x="8065071" y="5769836"/>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4</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8" name="Shape 318"/>
        <p:cNvGrpSpPr/>
        <p:nvPr/>
      </p:nvGrpSpPr>
      <p:grpSpPr>
        <a:xfrm>
          <a:off x="0" y="0"/>
          <a:ext cx="0" cy="0"/>
          <a:chOff x="0" y="0"/>
          <a:chExt cx="0" cy="0"/>
        </a:xfrm>
      </p:grpSpPr>
      <p:pic>
        <p:nvPicPr>
          <p:cNvPr id="319" name="Google Shape;319;p18"/>
          <p:cNvPicPr preferRelativeResize="0"/>
          <p:nvPr/>
        </p:nvPicPr>
        <p:blipFill rotWithShape="1">
          <a:blip r:embed="rId3">
            <a:alphaModFix/>
          </a:blip>
          <a:srcRect b="0" l="0" r="0" t="0"/>
          <a:stretch/>
        </p:blipFill>
        <p:spPr>
          <a:xfrm>
            <a:off x="4221446" y="1082733"/>
            <a:ext cx="7665969" cy="5461376"/>
          </a:xfrm>
          <a:prstGeom prst="rect">
            <a:avLst/>
          </a:prstGeom>
          <a:noFill/>
          <a:ln cap="flat" cmpd="sng" w="9525">
            <a:solidFill>
              <a:schemeClr val="dk1"/>
            </a:solidFill>
            <a:prstDash val="solid"/>
            <a:round/>
            <a:headEnd len="sm" w="sm" type="none"/>
            <a:tailEnd len="sm" w="sm" type="none"/>
          </a:ln>
        </p:spPr>
      </p:pic>
      <p:sp>
        <p:nvSpPr>
          <p:cNvPr id="320" name="Google Shape;320;p18"/>
          <p:cNvSpPr txBox="1"/>
          <p:nvPr>
            <p:ph type="title"/>
          </p:nvPr>
        </p:nvSpPr>
        <p:spPr>
          <a:xfrm>
            <a:off x="1483563" y="362650"/>
            <a:ext cx="10075200"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Assumptions</a:t>
            </a:r>
            <a:endParaRPr/>
          </a:p>
        </p:txBody>
      </p:sp>
      <p:sp>
        <p:nvSpPr>
          <p:cNvPr id="321" name="Google Shape;321;p18"/>
          <p:cNvSpPr txBox="1"/>
          <p:nvPr>
            <p:ph idx="2" type="body"/>
          </p:nvPr>
        </p:nvSpPr>
        <p:spPr>
          <a:xfrm>
            <a:off x="320350" y="1801800"/>
            <a:ext cx="3889043" cy="4362517"/>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2000"/>
              </a:spcBef>
              <a:spcAft>
                <a:spcPts val="0"/>
              </a:spcAft>
              <a:buClr>
                <a:srgbClr val="D933D6"/>
              </a:buClr>
              <a:buSzPts val="1980"/>
              <a:buFont typeface="Calibri"/>
              <a:buAutoNum type="arabicPeriod"/>
            </a:pPr>
            <a:r>
              <a:rPr lang="en-US"/>
              <a:t>The total cost will probably surprise you but be assured that it is typical. In the “USES” section we unpack what expenses are contained in that number. </a:t>
            </a:r>
            <a:endParaRPr/>
          </a:p>
          <a:p>
            <a:pPr indent="0" lvl="0" marL="0" rtl="0" algn="l">
              <a:lnSpc>
                <a:spcPct val="100000"/>
              </a:lnSpc>
              <a:spcBef>
                <a:spcPts val="2000"/>
              </a:spcBef>
              <a:spcAft>
                <a:spcPts val="0"/>
              </a:spcAft>
              <a:buSzPts val="1350"/>
              <a:buNone/>
            </a:pPr>
            <a:r>
              <a:rPr lang="en-US"/>
              <a:t>It’s important to begin to acclimate to the fact that projects like this cost real money, and that that investment is intentional to ensure the long-term success of your project.</a:t>
            </a:r>
            <a:endParaRPr sz="1200"/>
          </a:p>
        </p:txBody>
      </p:sp>
      <p:sp>
        <p:nvSpPr>
          <p:cNvPr id="322" name="Google Shape;322;p18"/>
          <p:cNvSpPr txBox="1"/>
          <p:nvPr/>
        </p:nvSpPr>
        <p:spPr>
          <a:xfrm>
            <a:off x="7923586" y="6000212"/>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
        <p:nvSpPr>
          <p:cNvPr id="323" name="Google Shape;323;p18"/>
          <p:cNvSpPr/>
          <p:nvPr/>
        </p:nvSpPr>
        <p:spPr>
          <a:xfrm>
            <a:off x="4051733" y="6164316"/>
            <a:ext cx="4398579" cy="589773"/>
          </a:xfrm>
          <a:prstGeom prst="ellipse">
            <a:avLst/>
          </a:prstGeom>
          <a:noFill/>
          <a:ln cap="flat" cmpd="sng" w="25400">
            <a:solidFill>
              <a:srgbClr val="C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pic>
        <p:nvPicPr>
          <p:cNvPr id="329" name="Google Shape;329;p19"/>
          <p:cNvPicPr preferRelativeResize="0"/>
          <p:nvPr/>
        </p:nvPicPr>
        <p:blipFill rotWithShape="1">
          <a:blip r:embed="rId3">
            <a:alphaModFix/>
          </a:blip>
          <a:srcRect b="0" l="0" r="0" t="0"/>
          <a:stretch/>
        </p:blipFill>
        <p:spPr>
          <a:xfrm>
            <a:off x="4701125" y="2117117"/>
            <a:ext cx="7340081" cy="3674384"/>
          </a:xfrm>
          <a:prstGeom prst="rect">
            <a:avLst/>
          </a:prstGeom>
          <a:noFill/>
          <a:ln cap="flat" cmpd="sng" w="9525">
            <a:solidFill>
              <a:schemeClr val="dk1"/>
            </a:solidFill>
            <a:prstDash val="solid"/>
            <a:round/>
            <a:headEnd len="sm" w="sm" type="none"/>
            <a:tailEnd len="sm" w="sm" type="none"/>
          </a:ln>
        </p:spPr>
      </p:pic>
      <p:sp>
        <p:nvSpPr>
          <p:cNvPr id="330" name="Google Shape;330;p19"/>
          <p:cNvSpPr txBox="1"/>
          <p:nvPr>
            <p:ph type="title"/>
          </p:nvPr>
        </p:nvSpPr>
        <p:spPr>
          <a:xfrm>
            <a:off x="1483563" y="362650"/>
            <a:ext cx="10075200"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Assumptions</a:t>
            </a:r>
            <a:br>
              <a:rPr lang="en-US"/>
            </a:br>
            <a:r>
              <a:rPr lang="en-US"/>
              <a:t>Funding Plan</a:t>
            </a:r>
            <a:endParaRPr/>
          </a:p>
        </p:txBody>
      </p:sp>
      <p:sp>
        <p:nvSpPr>
          <p:cNvPr id="331" name="Google Shape;331;p19"/>
          <p:cNvSpPr txBox="1"/>
          <p:nvPr>
            <p:ph idx="2" type="body"/>
          </p:nvPr>
        </p:nvSpPr>
        <p:spPr>
          <a:xfrm>
            <a:off x="320350" y="1801800"/>
            <a:ext cx="3652200" cy="4884600"/>
          </a:xfrm>
          <a:prstGeom prst="rect">
            <a:avLst/>
          </a:prstGeom>
          <a:noFill/>
          <a:ln>
            <a:noFill/>
          </a:ln>
        </p:spPr>
        <p:txBody>
          <a:bodyPr anchorCtr="0" anchor="t" bIns="45700" lIns="0" spcFirstLastPara="1" rIns="91425" wrap="square" tIns="45700">
            <a:normAutofit/>
          </a:bodyPr>
          <a:lstStyle/>
          <a:p>
            <a:pPr indent="0" lvl="0" marL="0" rtl="0" algn="l">
              <a:lnSpc>
                <a:spcPct val="100000"/>
              </a:lnSpc>
              <a:spcBef>
                <a:spcPts val="2000"/>
              </a:spcBef>
              <a:spcAft>
                <a:spcPts val="0"/>
              </a:spcAft>
              <a:buSzPts val="1350"/>
              <a:buNone/>
            </a:pPr>
            <a:r>
              <a:rPr lang="en-US"/>
              <a:t>Now let’s start to enter where we think we will get the money to complete the project. This section has three main groups of funding:</a:t>
            </a:r>
            <a:endParaRPr/>
          </a:p>
          <a:p>
            <a:pPr indent="-272034" lvl="0" marL="320040" rtl="0" algn="l">
              <a:lnSpc>
                <a:spcPct val="100000"/>
              </a:lnSpc>
              <a:spcBef>
                <a:spcPts val="2000"/>
              </a:spcBef>
              <a:spcAft>
                <a:spcPts val="0"/>
              </a:spcAft>
              <a:buClr>
                <a:srgbClr val="D933D6"/>
              </a:buClr>
              <a:buSzPts val="1980"/>
              <a:buFont typeface="Calibri"/>
              <a:buAutoNum type="arabicPeriod"/>
            </a:pPr>
            <a:r>
              <a:rPr lang="en-US"/>
              <a:t>Member/Owner Investment - equity, member loans, or special equity</a:t>
            </a:r>
            <a:endParaRPr/>
          </a:p>
          <a:p>
            <a:pPr indent="-272034" lvl="0" marL="320040" rtl="0" algn="l">
              <a:lnSpc>
                <a:spcPct val="100000"/>
              </a:lnSpc>
              <a:spcBef>
                <a:spcPts val="2000"/>
              </a:spcBef>
              <a:spcAft>
                <a:spcPts val="0"/>
              </a:spcAft>
              <a:buClr>
                <a:srgbClr val="D933D6"/>
              </a:buClr>
              <a:buSzPts val="1980"/>
              <a:buFont typeface="Calibri"/>
              <a:buAutoNum type="arabicPeriod"/>
            </a:pPr>
            <a:r>
              <a:rPr lang="en-US"/>
              <a:t>Community Investment - donations, grants, or other money from community institutions not requiring interest or repayment.</a:t>
            </a:r>
            <a:endParaRPr/>
          </a:p>
          <a:p>
            <a:pPr indent="-272034" lvl="0" marL="320040" rtl="0" algn="l">
              <a:lnSpc>
                <a:spcPct val="100000"/>
              </a:lnSpc>
              <a:spcBef>
                <a:spcPts val="2000"/>
              </a:spcBef>
              <a:spcAft>
                <a:spcPts val="0"/>
              </a:spcAft>
              <a:buClr>
                <a:srgbClr val="D933D6"/>
              </a:buClr>
              <a:buSzPts val="1980"/>
              <a:buFont typeface="Calibri"/>
              <a:buAutoNum type="arabicPeriod"/>
            </a:pPr>
            <a:r>
              <a:rPr lang="en-US"/>
              <a:t>Debt</a:t>
            </a:r>
            <a:endParaRPr/>
          </a:p>
          <a:p>
            <a:pPr indent="0" lvl="0" marL="0" rtl="0" algn="l">
              <a:lnSpc>
                <a:spcPct val="100000"/>
              </a:lnSpc>
              <a:spcBef>
                <a:spcPts val="2000"/>
              </a:spcBef>
              <a:spcAft>
                <a:spcPts val="0"/>
              </a:spcAft>
              <a:buSzPts val="1350"/>
              <a:buNone/>
            </a:pPr>
            <a:r>
              <a:t/>
            </a:r>
            <a:endParaRPr/>
          </a:p>
        </p:txBody>
      </p:sp>
      <p:sp>
        <p:nvSpPr>
          <p:cNvPr id="332" name="Google Shape;332;p19"/>
          <p:cNvSpPr txBox="1"/>
          <p:nvPr/>
        </p:nvSpPr>
        <p:spPr>
          <a:xfrm>
            <a:off x="4151488" y="3029424"/>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
        <p:nvSpPr>
          <p:cNvPr id="333" name="Google Shape;333;p19"/>
          <p:cNvSpPr txBox="1"/>
          <p:nvPr/>
        </p:nvSpPr>
        <p:spPr>
          <a:xfrm>
            <a:off x="4152653" y="3613652"/>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2</a:t>
            </a:r>
            <a:endParaRPr b="0" i="0" sz="1400" u="none" cap="none" strike="noStrike">
              <a:solidFill>
                <a:srgbClr val="000000"/>
              </a:solidFill>
              <a:latin typeface="Arial"/>
              <a:ea typeface="Arial"/>
              <a:cs typeface="Arial"/>
              <a:sym typeface="Arial"/>
            </a:endParaRPr>
          </a:p>
        </p:txBody>
      </p:sp>
      <p:sp>
        <p:nvSpPr>
          <p:cNvPr id="334" name="Google Shape;334;p19"/>
          <p:cNvSpPr txBox="1"/>
          <p:nvPr/>
        </p:nvSpPr>
        <p:spPr>
          <a:xfrm>
            <a:off x="4152662" y="4291682"/>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3</a:t>
            </a:r>
            <a:endParaRPr b="0" i="0" sz="1400" u="none" cap="none" strike="noStrike">
              <a:solidFill>
                <a:srgbClr val="000000"/>
              </a:solidFill>
              <a:latin typeface="Arial"/>
              <a:ea typeface="Arial"/>
              <a:cs typeface="Arial"/>
              <a:sym typeface="Arial"/>
            </a:endParaRPr>
          </a:p>
        </p:txBody>
      </p:sp>
      <p:sp>
        <p:nvSpPr>
          <p:cNvPr id="335" name="Google Shape;335;p19"/>
          <p:cNvSpPr/>
          <p:nvPr/>
        </p:nvSpPr>
        <p:spPr>
          <a:xfrm>
            <a:off x="4485237" y="3061294"/>
            <a:ext cx="215887" cy="259818"/>
          </a:xfrm>
          <a:prstGeom prst="leftBrace">
            <a:avLst>
              <a:gd fmla="val 50000" name="adj1"/>
              <a:gd fmla="val 50000" name="adj2"/>
            </a:avLst>
          </a:prstGeom>
          <a:noFill/>
          <a:ln cap="flat" cmpd="sng" w="9525">
            <a:solidFill>
              <a:srgbClr val="E43BC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336" name="Google Shape;336;p19"/>
          <p:cNvSpPr/>
          <p:nvPr/>
        </p:nvSpPr>
        <p:spPr>
          <a:xfrm>
            <a:off x="4485250" y="3415708"/>
            <a:ext cx="214710" cy="683329"/>
          </a:xfrm>
          <a:prstGeom prst="leftBrace">
            <a:avLst>
              <a:gd fmla="val 50000" name="adj1"/>
              <a:gd fmla="val 50000" name="adj2"/>
            </a:avLst>
          </a:prstGeom>
          <a:noFill/>
          <a:ln cap="flat" cmpd="sng" w="9525">
            <a:solidFill>
              <a:srgbClr val="E43BC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337" name="Google Shape;337;p19"/>
          <p:cNvSpPr/>
          <p:nvPr/>
        </p:nvSpPr>
        <p:spPr>
          <a:xfrm>
            <a:off x="4485250" y="4141427"/>
            <a:ext cx="214710" cy="596077"/>
          </a:xfrm>
          <a:prstGeom prst="leftBrace">
            <a:avLst>
              <a:gd fmla="val 50000" name="adj1"/>
              <a:gd fmla="val 50000" name="adj2"/>
            </a:avLst>
          </a:prstGeom>
          <a:noFill/>
          <a:ln cap="flat" cmpd="sng" w="9525">
            <a:solidFill>
              <a:srgbClr val="E43BC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338" name="Google Shape;338;p19"/>
          <p:cNvSpPr/>
          <p:nvPr/>
        </p:nvSpPr>
        <p:spPr>
          <a:xfrm>
            <a:off x="4540473" y="1923387"/>
            <a:ext cx="4398579" cy="589773"/>
          </a:xfrm>
          <a:prstGeom prst="ellipse">
            <a:avLst/>
          </a:prstGeom>
          <a:noFill/>
          <a:ln cap="flat" cmpd="sng" w="25400">
            <a:solidFill>
              <a:srgbClr val="C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3" name="Shape 343"/>
        <p:cNvGrpSpPr/>
        <p:nvPr/>
      </p:nvGrpSpPr>
      <p:grpSpPr>
        <a:xfrm>
          <a:off x="0" y="0"/>
          <a:ext cx="0" cy="0"/>
          <a:chOff x="0" y="0"/>
          <a:chExt cx="0" cy="0"/>
        </a:xfrm>
      </p:grpSpPr>
      <p:pic>
        <p:nvPicPr>
          <p:cNvPr id="344" name="Google Shape;344;p20"/>
          <p:cNvPicPr preferRelativeResize="0"/>
          <p:nvPr/>
        </p:nvPicPr>
        <p:blipFill rotWithShape="1">
          <a:blip r:embed="rId3">
            <a:alphaModFix/>
          </a:blip>
          <a:srcRect b="0" l="0" r="0" t="0"/>
          <a:stretch/>
        </p:blipFill>
        <p:spPr>
          <a:xfrm>
            <a:off x="4701125" y="2102963"/>
            <a:ext cx="7343152" cy="3701991"/>
          </a:xfrm>
          <a:prstGeom prst="rect">
            <a:avLst/>
          </a:prstGeom>
          <a:noFill/>
          <a:ln cap="flat" cmpd="sng" w="9525">
            <a:solidFill>
              <a:schemeClr val="dk1"/>
            </a:solidFill>
            <a:prstDash val="solid"/>
            <a:round/>
            <a:headEnd len="sm" w="sm" type="none"/>
            <a:tailEnd len="sm" w="sm" type="none"/>
          </a:ln>
        </p:spPr>
      </p:pic>
      <p:sp>
        <p:nvSpPr>
          <p:cNvPr id="345" name="Google Shape;345;p20"/>
          <p:cNvSpPr txBox="1"/>
          <p:nvPr>
            <p:ph type="title"/>
          </p:nvPr>
        </p:nvSpPr>
        <p:spPr>
          <a:xfrm>
            <a:off x="1483563" y="362650"/>
            <a:ext cx="10075200"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Assumptions</a:t>
            </a:r>
            <a:br>
              <a:rPr lang="en-US"/>
            </a:br>
            <a:r>
              <a:rPr lang="en-US"/>
              <a:t>Funding Plan - Member Investment</a:t>
            </a:r>
            <a:endParaRPr/>
          </a:p>
        </p:txBody>
      </p:sp>
      <p:sp>
        <p:nvSpPr>
          <p:cNvPr id="346" name="Google Shape;346;p20"/>
          <p:cNvSpPr txBox="1"/>
          <p:nvPr>
            <p:ph idx="2" type="body"/>
          </p:nvPr>
        </p:nvSpPr>
        <p:spPr>
          <a:xfrm>
            <a:off x="320349" y="1478650"/>
            <a:ext cx="3794451" cy="5253226"/>
          </a:xfrm>
          <a:prstGeom prst="rect">
            <a:avLst/>
          </a:prstGeom>
          <a:noFill/>
          <a:ln>
            <a:noFill/>
          </a:ln>
        </p:spPr>
        <p:txBody>
          <a:bodyPr anchorCtr="0" anchor="t" bIns="45700" lIns="0" spcFirstLastPara="1" rIns="91425" wrap="square" tIns="45700">
            <a:normAutofit/>
          </a:bodyPr>
          <a:lstStyle/>
          <a:p>
            <a:pPr indent="0" lvl="0" marL="0" rtl="0" algn="l">
              <a:lnSpc>
                <a:spcPct val="100000"/>
              </a:lnSpc>
              <a:spcBef>
                <a:spcPts val="2000"/>
              </a:spcBef>
              <a:spcAft>
                <a:spcPts val="0"/>
              </a:spcAft>
              <a:buSzPts val="1350"/>
              <a:buNone/>
            </a:pPr>
            <a:r>
              <a:rPr lang="en-US"/>
              <a:t>As owners of our cooperative business, the </a:t>
            </a:r>
            <a:r>
              <a:rPr i="1" lang="en-US"/>
              <a:t>members</a:t>
            </a:r>
            <a:r>
              <a:rPr lang="en-US"/>
              <a:t> can provide patient capital to support building the business:</a:t>
            </a:r>
            <a:endParaRPr/>
          </a:p>
          <a:p>
            <a:pPr indent="-272034" lvl="0" marL="320040" rtl="0" algn="l">
              <a:lnSpc>
                <a:spcPct val="100000"/>
              </a:lnSpc>
              <a:spcBef>
                <a:spcPts val="2000"/>
              </a:spcBef>
              <a:spcAft>
                <a:spcPts val="0"/>
              </a:spcAft>
              <a:buClr>
                <a:srgbClr val="D933D6"/>
              </a:buClr>
              <a:buSzPts val="1980"/>
              <a:buFont typeface="Calibri"/>
              <a:buAutoNum type="arabicPeriod"/>
            </a:pPr>
            <a:r>
              <a:rPr lang="en-US"/>
              <a:t>Member Equity - this is the member/owner share: Whatever share dollar amount you put in above multiplied by the total number of members you plan to have by the time you open.</a:t>
            </a:r>
            <a:endParaRPr/>
          </a:p>
          <a:p>
            <a:pPr indent="-272034" lvl="0" marL="320040" rtl="0" algn="l">
              <a:lnSpc>
                <a:spcPct val="100000"/>
              </a:lnSpc>
              <a:spcBef>
                <a:spcPts val="2000"/>
              </a:spcBef>
              <a:spcAft>
                <a:spcPts val="0"/>
              </a:spcAft>
              <a:buClr>
                <a:srgbClr val="D933D6"/>
              </a:buClr>
              <a:buSzPts val="1980"/>
              <a:buFont typeface="Calibri"/>
              <a:buAutoNum type="arabicPeriod"/>
            </a:pPr>
            <a:r>
              <a:rPr lang="en-US"/>
              <a:t>Preferred Shares or Member Loans - these are ways for members to invest larger sums in the co-op, beyond the equity to become a member.</a:t>
            </a:r>
            <a:endParaRPr/>
          </a:p>
        </p:txBody>
      </p:sp>
      <p:sp>
        <p:nvSpPr>
          <p:cNvPr id="347" name="Google Shape;347;p20"/>
          <p:cNvSpPr txBox="1"/>
          <p:nvPr/>
        </p:nvSpPr>
        <p:spPr>
          <a:xfrm>
            <a:off x="5613362" y="2955286"/>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
        <p:nvSpPr>
          <p:cNvPr id="348" name="Google Shape;348;p20"/>
          <p:cNvSpPr txBox="1"/>
          <p:nvPr/>
        </p:nvSpPr>
        <p:spPr>
          <a:xfrm>
            <a:off x="6780031" y="3152736"/>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2</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
          <p:cNvSpPr txBox="1"/>
          <p:nvPr>
            <p:ph type="title"/>
          </p:nvPr>
        </p:nvSpPr>
        <p:spPr>
          <a:xfrm>
            <a:off x="1455802"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Acknowledgements</a:t>
            </a:r>
            <a:endParaRPr/>
          </a:p>
        </p:txBody>
      </p:sp>
      <p:sp>
        <p:nvSpPr>
          <p:cNvPr id="197" name="Google Shape;197;p2"/>
          <p:cNvSpPr txBox="1"/>
          <p:nvPr>
            <p:ph idx="1" type="body"/>
          </p:nvPr>
        </p:nvSpPr>
        <p:spPr>
          <a:xfrm>
            <a:off x="1455802" y="2038351"/>
            <a:ext cx="10075084" cy="4144963"/>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500"/>
              <a:buNone/>
            </a:pPr>
            <a:r>
              <a:rPr lang="en-US"/>
              <a:t>This guide is a joint project of Food Co-op Initiative and Columinate. Thanks to everyone who has helped develop this guide and the Sources &amp; Uses Template.</a:t>
            </a:r>
            <a:endParaRPr/>
          </a:p>
          <a:p>
            <a:pPr indent="-225425" lvl="0" marL="225425" rtl="0" algn="l">
              <a:lnSpc>
                <a:spcPct val="100000"/>
              </a:lnSpc>
              <a:spcBef>
                <a:spcPts val="1000"/>
              </a:spcBef>
              <a:spcAft>
                <a:spcPts val="0"/>
              </a:spcAft>
              <a:buSzPts val="1500"/>
              <a:buNone/>
            </a:pPr>
            <a:r>
              <a:rPr b="1" lang="en-US"/>
              <a:t>Bill Gessner </a:t>
            </a:r>
            <a:r>
              <a:rPr lang="en-US"/>
              <a:t>– For his passion for co-ops and for mentoring so many cooperators over the years, as well as for originating the financial feasibility work for start-ups and creating the original Sources &amp; Uses template.</a:t>
            </a:r>
            <a:endParaRPr/>
          </a:p>
          <a:p>
            <a:pPr indent="-225425" lvl="0" marL="225425" rtl="0" algn="l">
              <a:lnSpc>
                <a:spcPct val="100000"/>
              </a:lnSpc>
              <a:spcBef>
                <a:spcPts val="1000"/>
              </a:spcBef>
              <a:spcAft>
                <a:spcPts val="0"/>
              </a:spcAft>
              <a:buSzPts val="1500"/>
              <a:buNone/>
            </a:pPr>
            <a:r>
              <a:rPr b="1" lang="en-US"/>
              <a:t>Don Moffitt </a:t>
            </a:r>
            <a:r>
              <a:rPr lang="en-US"/>
              <a:t>(Columinate) – For creating this new version of the Sources &amp; Uses template and for help revise this guide.</a:t>
            </a:r>
            <a:endParaRPr/>
          </a:p>
          <a:p>
            <a:pPr indent="-225425" lvl="0" marL="225425" rtl="0" algn="l">
              <a:lnSpc>
                <a:spcPct val="100000"/>
              </a:lnSpc>
              <a:spcBef>
                <a:spcPts val="1000"/>
              </a:spcBef>
              <a:spcAft>
                <a:spcPts val="0"/>
              </a:spcAft>
              <a:buSzPts val="1500"/>
              <a:buNone/>
            </a:pPr>
            <a:r>
              <a:rPr b="1" lang="en-US"/>
              <a:t>Sarah Lebherz</a:t>
            </a:r>
            <a:r>
              <a:rPr lang="en-US"/>
              <a:t> (Columinate) – for continuing Bill and Don’s work supporting start-up co-ops with financial feasibility guidance.</a:t>
            </a:r>
            <a:endParaRPr/>
          </a:p>
          <a:p>
            <a:pPr indent="-225425" lvl="0" marL="225425" rtl="0" algn="l">
              <a:lnSpc>
                <a:spcPct val="100000"/>
              </a:lnSpc>
              <a:spcBef>
                <a:spcPts val="1000"/>
              </a:spcBef>
              <a:spcAft>
                <a:spcPts val="0"/>
              </a:spcAft>
              <a:buSzPts val="1500"/>
              <a:buNone/>
            </a:pPr>
            <a:r>
              <a:rPr b="1" lang="en-US"/>
              <a:t>Jeanie Wells</a:t>
            </a:r>
            <a:r>
              <a:rPr lang="en-US"/>
              <a:t> (Columinate) – For getting the project rolling.</a:t>
            </a:r>
            <a:endParaRPr/>
          </a:p>
          <a:p>
            <a:pPr indent="-225425" lvl="0" marL="225425" rtl="0" algn="l">
              <a:lnSpc>
                <a:spcPct val="100000"/>
              </a:lnSpc>
              <a:spcBef>
                <a:spcPts val="1000"/>
              </a:spcBef>
              <a:spcAft>
                <a:spcPts val="0"/>
              </a:spcAft>
              <a:buSzPts val="1500"/>
              <a:buNone/>
            </a:pPr>
            <a:r>
              <a:rPr b="1" lang="en-US"/>
              <a:t>Stuart Reid</a:t>
            </a:r>
            <a:r>
              <a:rPr lang="en-US"/>
              <a:t> – For creating the original guide to the use of the Sources &amp; Uses template.</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sp>
        <p:nvSpPr>
          <p:cNvPr id="354" name="Google Shape;354;p21"/>
          <p:cNvSpPr txBox="1"/>
          <p:nvPr>
            <p:ph type="title"/>
          </p:nvPr>
        </p:nvSpPr>
        <p:spPr>
          <a:xfrm>
            <a:off x="1483563" y="362650"/>
            <a:ext cx="10075200"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Assumptions </a:t>
            </a:r>
            <a:br>
              <a:rPr lang="en-US"/>
            </a:br>
            <a:r>
              <a:rPr lang="en-US"/>
              <a:t>Funding Plan - Community Investment</a:t>
            </a:r>
            <a:endParaRPr/>
          </a:p>
        </p:txBody>
      </p:sp>
      <p:sp>
        <p:nvSpPr>
          <p:cNvPr id="355" name="Google Shape;355;p21"/>
          <p:cNvSpPr txBox="1"/>
          <p:nvPr>
            <p:ph idx="2" type="body"/>
          </p:nvPr>
        </p:nvSpPr>
        <p:spPr>
          <a:xfrm>
            <a:off x="320349" y="1639614"/>
            <a:ext cx="3762919" cy="5046786"/>
          </a:xfrm>
          <a:prstGeom prst="rect">
            <a:avLst/>
          </a:prstGeom>
          <a:noFill/>
          <a:ln>
            <a:noFill/>
          </a:ln>
        </p:spPr>
        <p:txBody>
          <a:bodyPr anchorCtr="0" anchor="t" bIns="45700" lIns="0" spcFirstLastPara="1" rIns="91425" wrap="square" tIns="45700">
            <a:normAutofit/>
          </a:bodyPr>
          <a:lstStyle/>
          <a:p>
            <a:pPr indent="0" lvl="0" marL="0" rtl="0" algn="l">
              <a:lnSpc>
                <a:spcPct val="100000"/>
              </a:lnSpc>
              <a:spcBef>
                <a:spcPts val="2000"/>
              </a:spcBef>
              <a:spcAft>
                <a:spcPts val="0"/>
              </a:spcAft>
              <a:buSzPts val="1350"/>
              <a:buNone/>
            </a:pPr>
            <a:r>
              <a:rPr lang="en-US"/>
              <a:t>From the local community to the larger co-op community, and from grassroots donations to larger grants, there are often opportunities to build the case for support of your project.</a:t>
            </a:r>
            <a:endParaRPr/>
          </a:p>
          <a:p>
            <a:pPr indent="-272034" lvl="0" marL="320040" rtl="0" algn="l">
              <a:lnSpc>
                <a:spcPct val="100000"/>
              </a:lnSpc>
              <a:spcBef>
                <a:spcPts val="2000"/>
              </a:spcBef>
              <a:spcAft>
                <a:spcPts val="0"/>
              </a:spcAft>
              <a:buClr>
                <a:srgbClr val="D933D6"/>
              </a:buClr>
              <a:buSzPts val="1980"/>
              <a:buFont typeface="Calibri"/>
              <a:buAutoNum type="arabicPeriod"/>
            </a:pPr>
            <a:r>
              <a:rPr lang="en-US"/>
              <a:t>Donations - from donations when tabling to large individual donors to fundraising events.</a:t>
            </a:r>
            <a:endParaRPr/>
          </a:p>
          <a:p>
            <a:pPr indent="-272034" lvl="0" marL="320040" rtl="0" algn="l">
              <a:lnSpc>
                <a:spcPct val="100000"/>
              </a:lnSpc>
              <a:spcBef>
                <a:spcPts val="2000"/>
              </a:spcBef>
              <a:spcAft>
                <a:spcPts val="0"/>
              </a:spcAft>
              <a:buClr>
                <a:srgbClr val="D933D6"/>
              </a:buClr>
              <a:buSzPts val="1980"/>
              <a:buFont typeface="Calibri"/>
              <a:buAutoNum type="arabicPeriod"/>
            </a:pPr>
            <a:r>
              <a:rPr lang="en-US"/>
              <a:t>Grants - community foundations, HFFI and other national grant programs, etc.</a:t>
            </a:r>
            <a:endParaRPr/>
          </a:p>
          <a:p>
            <a:pPr indent="-272034" lvl="0" marL="320040" rtl="0" algn="l">
              <a:lnSpc>
                <a:spcPct val="100000"/>
              </a:lnSpc>
              <a:spcBef>
                <a:spcPts val="2000"/>
              </a:spcBef>
              <a:spcAft>
                <a:spcPts val="0"/>
              </a:spcAft>
              <a:buClr>
                <a:srgbClr val="D933D6"/>
              </a:buClr>
              <a:buSzPts val="1980"/>
              <a:buFont typeface="Calibri"/>
              <a:buAutoNum type="arabicPeriod"/>
            </a:pPr>
            <a:r>
              <a:rPr lang="en-US"/>
              <a:t>Other - ask questions in your community and your networks about other opportunities.</a:t>
            </a:r>
            <a:endParaRPr/>
          </a:p>
        </p:txBody>
      </p:sp>
      <p:sp>
        <p:nvSpPr>
          <p:cNvPr id="356" name="Google Shape;356;p21"/>
          <p:cNvSpPr txBox="1"/>
          <p:nvPr/>
        </p:nvSpPr>
        <p:spPr>
          <a:xfrm>
            <a:off x="4325327" y="3270076"/>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
        <p:nvSpPr>
          <p:cNvPr id="357" name="Google Shape;357;p21"/>
          <p:cNvSpPr txBox="1"/>
          <p:nvPr/>
        </p:nvSpPr>
        <p:spPr>
          <a:xfrm>
            <a:off x="4325351" y="3686381"/>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3</a:t>
            </a:r>
            <a:endParaRPr b="0" i="0" sz="1400" u="none" cap="none" strike="noStrike">
              <a:solidFill>
                <a:srgbClr val="000000"/>
              </a:solidFill>
              <a:latin typeface="Arial"/>
              <a:ea typeface="Arial"/>
              <a:cs typeface="Arial"/>
              <a:sym typeface="Arial"/>
            </a:endParaRPr>
          </a:p>
        </p:txBody>
      </p:sp>
      <p:pic>
        <p:nvPicPr>
          <p:cNvPr id="358" name="Google Shape;358;p21"/>
          <p:cNvPicPr preferRelativeResize="0"/>
          <p:nvPr/>
        </p:nvPicPr>
        <p:blipFill rotWithShape="1">
          <a:blip r:embed="rId3">
            <a:alphaModFix/>
          </a:blip>
          <a:srcRect b="0" l="0" r="0" t="0"/>
          <a:stretch/>
        </p:blipFill>
        <p:spPr>
          <a:xfrm>
            <a:off x="4701125" y="2102963"/>
            <a:ext cx="7343152" cy="3701991"/>
          </a:xfrm>
          <a:prstGeom prst="rect">
            <a:avLst/>
          </a:prstGeom>
          <a:noFill/>
          <a:ln cap="flat" cmpd="sng" w="9525">
            <a:solidFill>
              <a:schemeClr val="dk1"/>
            </a:solidFill>
            <a:prstDash val="solid"/>
            <a:round/>
            <a:headEnd len="sm" w="sm" type="none"/>
            <a:tailEnd len="sm" w="sm" type="none"/>
          </a:ln>
        </p:spPr>
      </p:pic>
      <p:sp>
        <p:nvSpPr>
          <p:cNvPr id="359" name="Google Shape;359;p21"/>
          <p:cNvSpPr txBox="1"/>
          <p:nvPr/>
        </p:nvSpPr>
        <p:spPr>
          <a:xfrm>
            <a:off x="5113621" y="3520483"/>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2</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4" name="Shape 364"/>
        <p:cNvGrpSpPr/>
        <p:nvPr/>
      </p:nvGrpSpPr>
      <p:grpSpPr>
        <a:xfrm>
          <a:off x="0" y="0"/>
          <a:ext cx="0" cy="0"/>
          <a:chOff x="0" y="0"/>
          <a:chExt cx="0" cy="0"/>
        </a:xfrm>
      </p:grpSpPr>
      <p:sp>
        <p:nvSpPr>
          <p:cNvPr id="365" name="Google Shape;365;p22"/>
          <p:cNvSpPr txBox="1"/>
          <p:nvPr>
            <p:ph type="title"/>
          </p:nvPr>
        </p:nvSpPr>
        <p:spPr>
          <a:xfrm>
            <a:off x="1483563" y="362650"/>
            <a:ext cx="10075200"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Assumptions </a:t>
            </a:r>
            <a:br>
              <a:rPr lang="en-US"/>
            </a:br>
            <a:r>
              <a:rPr lang="en-US"/>
              <a:t>Funding Plan - Debt</a:t>
            </a:r>
            <a:endParaRPr/>
          </a:p>
        </p:txBody>
      </p:sp>
      <p:sp>
        <p:nvSpPr>
          <p:cNvPr id="366" name="Google Shape;366;p22"/>
          <p:cNvSpPr txBox="1"/>
          <p:nvPr>
            <p:ph idx="2" type="body"/>
          </p:nvPr>
        </p:nvSpPr>
        <p:spPr>
          <a:xfrm>
            <a:off x="320350" y="1691438"/>
            <a:ext cx="3652200" cy="4924800"/>
          </a:xfrm>
          <a:prstGeom prst="rect">
            <a:avLst/>
          </a:prstGeom>
          <a:noFill/>
          <a:ln>
            <a:noFill/>
          </a:ln>
        </p:spPr>
        <p:txBody>
          <a:bodyPr anchorCtr="0" anchor="t" bIns="45700" lIns="0" spcFirstLastPara="1" rIns="91425" wrap="square" tIns="45700">
            <a:normAutofit lnSpcReduction="10000"/>
          </a:bodyPr>
          <a:lstStyle/>
          <a:p>
            <a:pPr indent="0" lvl="0" marL="0" rtl="0" algn="l">
              <a:lnSpc>
                <a:spcPct val="100000"/>
              </a:lnSpc>
              <a:spcBef>
                <a:spcPts val="2000"/>
              </a:spcBef>
              <a:spcAft>
                <a:spcPts val="0"/>
              </a:spcAft>
              <a:buSzPts val="1350"/>
              <a:buNone/>
            </a:pPr>
            <a:r>
              <a:rPr lang="en-US"/>
              <a:t>The most costly of potential sources, debt can be necessary to build the store your community is envisioning.</a:t>
            </a:r>
            <a:endParaRPr/>
          </a:p>
          <a:p>
            <a:pPr indent="-272034" lvl="0" marL="320040" rtl="0" algn="l">
              <a:lnSpc>
                <a:spcPct val="100000"/>
              </a:lnSpc>
              <a:spcBef>
                <a:spcPts val="2000"/>
              </a:spcBef>
              <a:spcAft>
                <a:spcPts val="0"/>
              </a:spcAft>
              <a:buClr>
                <a:srgbClr val="D933D6"/>
              </a:buClr>
              <a:buSzPts val="1980"/>
              <a:buFont typeface="Calibri"/>
              <a:buAutoNum type="arabicPeriod"/>
            </a:pPr>
            <a:r>
              <a:rPr lang="en-US"/>
              <a:t>Loan 1, Loan 2 - Space for two different subordinated loan amounts, for example LEAF and Shared Capital.</a:t>
            </a:r>
            <a:endParaRPr/>
          </a:p>
          <a:p>
            <a:pPr indent="-272034" lvl="0" marL="320040" rtl="0" algn="l">
              <a:lnSpc>
                <a:spcPct val="100000"/>
              </a:lnSpc>
              <a:spcBef>
                <a:spcPts val="2000"/>
              </a:spcBef>
              <a:spcAft>
                <a:spcPts val="0"/>
              </a:spcAft>
              <a:buClr>
                <a:srgbClr val="D933D6"/>
              </a:buClr>
              <a:buSzPts val="1980"/>
              <a:buFont typeface="Calibri"/>
              <a:buAutoNum type="arabicPeriod"/>
            </a:pPr>
            <a:r>
              <a:rPr lang="en-US"/>
              <a:t>Secured Loan - First position debt is automatically figured to be no more than 15% of your total project cost.</a:t>
            </a:r>
            <a:endParaRPr/>
          </a:p>
          <a:p>
            <a:pPr indent="-272034" lvl="0" marL="320040" rtl="0" algn="l">
              <a:lnSpc>
                <a:spcPct val="100000"/>
              </a:lnSpc>
              <a:spcBef>
                <a:spcPts val="2000"/>
              </a:spcBef>
              <a:spcAft>
                <a:spcPts val="0"/>
              </a:spcAft>
              <a:buClr>
                <a:srgbClr val="D933D6"/>
              </a:buClr>
              <a:buSzPts val="1980"/>
              <a:buFont typeface="Calibri"/>
              <a:buAutoNum type="arabicPeriod"/>
            </a:pPr>
            <a:r>
              <a:rPr lang="en-US"/>
              <a:t>Enter the current average commercial interest rate and assumed term.</a:t>
            </a:r>
            <a:endParaRPr/>
          </a:p>
        </p:txBody>
      </p:sp>
      <p:sp>
        <p:nvSpPr>
          <p:cNvPr id="367" name="Google Shape;367;p22"/>
          <p:cNvSpPr txBox="1"/>
          <p:nvPr/>
        </p:nvSpPr>
        <p:spPr>
          <a:xfrm>
            <a:off x="4152638" y="4169557"/>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
        <p:nvSpPr>
          <p:cNvPr id="368" name="Google Shape;368;p22"/>
          <p:cNvSpPr txBox="1"/>
          <p:nvPr/>
        </p:nvSpPr>
        <p:spPr>
          <a:xfrm>
            <a:off x="4152653" y="4527189"/>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2</a:t>
            </a:r>
            <a:endParaRPr b="0" i="0" sz="1400" u="none" cap="none" strike="noStrike">
              <a:solidFill>
                <a:srgbClr val="000000"/>
              </a:solidFill>
              <a:latin typeface="Arial"/>
              <a:ea typeface="Arial"/>
              <a:cs typeface="Arial"/>
              <a:sym typeface="Arial"/>
            </a:endParaRPr>
          </a:p>
        </p:txBody>
      </p:sp>
      <p:sp>
        <p:nvSpPr>
          <p:cNvPr id="369" name="Google Shape;369;p22"/>
          <p:cNvSpPr/>
          <p:nvPr/>
        </p:nvSpPr>
        <p:spPr>
          <a:xfrm>
            <a:off x="4486388" y="4138363"/>
            <a:ext cx="190500" cy="370200"/>
          </a:xfrm>
          <a:prstGeom prst="leftBrace">
            <a:avLst>
              <a:gd fmla="val 50000" name="adj1"/>
              <a:gd fmla="val 50000" name="adj2"/>
            </a:avLst>
          </a:prstGeom>
          <a:noFill/>
          <a:ln cap="flat" cmpd="sng" w="9525">
            <a:solidFill>
              <a:srgbClr val="E43BC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370" name="Google Shape;370;p22"/>
          <p:cNvSpPr txBox="1"/>
          <p:nvPr/>
        </p:nvSpPr>
        <p:spPr>
          <a:xfrm>
            <a:off x="9548937" y="5884044"/>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3</a:t>
            </a:r>
            <a:endParaRPr b="0" i="0" sz="1400" u="none" cap="none" strike="noStrike">
              <a:solidFill>
                <a:srgbClr val="000000"/>
              </a:solidFill>
              <a:latin typeface="Arial"/>
              <a:ea typeface="Arial"/>
              <a:cs typeface="Arial"/>
              <a:sym typeface="Arial"/>
            </a:endParaRPr>
          </a:p>
        </p:txBody>
      </p:sp>
      <p:pic>
        <p:nvPicPr>
          <p:cNvPr id="371" name="Google Shape;371;p22"/>
          <p:cNvPicPr preferRelativeResize="0"/>
          <p:nvPr/>
        </p:nvPicPr>
        <p:blipFill rotWithShape="1">
          <a:blip r:embed="rId3">
            <a:alphaModFix/>
          </a:blip>
          <a:srcRect b="0" l="0" r="0" t="0"/>
          <a:stretch/>
        </p:blipFill>
        <p:spPr>
          <a:xfrm>
            <a:off x="4701125" y="2102963"/>
            <a:ext cx="7343152" cy="3701991"/>
          </a:xfrm>
          <a:prstGeom prst="rect">
            <a:avLst/>
          </a:prstGeom>
          <a:noFill/>
          <a:ln cap="flat" cmpd="sng" w="9525">
            <a:solidFill>
              <a:schemeClr val="dk1"/>
            </a:solidFill>
            <a:prstDash val="solid"/>
            <a:round/>
            <a:headEnd len="sm" w="sm" type="none"/>
            <a:tailEnd len="sm" w="sm" type="none"/>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6" name="Shape 376"/>
        <p:cNvGrpSpPr/>
        <p:nvPr/>
      </p:nvGrpSpPr>
      <p:grpSpPr>
        <a:xfrm>
          <a:off x="0" y="0"/>
          <a:ext cx="0" cy="0"/>
          <a:chOff x="0" y="0"/>
          <a:chExt cx="0" cy="0"/>
        </a:xfrm>
      </p:grpSpPr>
      <p:sp>
        <p:nvSpPr>
          <p:cNvPr id="377" name="Google Shape;377;p23"/>
          <p:cNvSpPr txBox="1"/>
          <p:nvPr>
            <p:ph type="title"/>
          </p:nvPr>
        </p:nvSpPr>
        <p:spPr>
          <a:xfrm>
            <a:off x="1483563" y="362650"/>
            <a:ext cx="10075200"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Assumptions </a:t>
            </a:r>
            <a:br>
              <a:rPr lang="en-US"/>
            </a:br>
            <a:r>
              <a:rPr lang="en-US"/>
              <a:t>Funding Plan - Bottom Lines</a:t>
            </a:r>
            <a:endParaRPr/>
          </a:p>
        </p:txBody>
      </p:sp>
      <p:sp>
        <p:nvSpPr>
          <p:cNvPr id="378" name="Google Shape;378;p23"/>
          <p:cNvSpPr txBox="1"/>
          <p:nvPr>
            <p:ph idx="2" type="body"/>
          </p:nvPr>
        </p:nvSpPr>
        <p:spPr>
          <a:xfrm>
            <a:off x="320350" y="1691640"/>
            <a:ext cx="3715500" cy="5247900"/>
          </a:xfrm>
          <a:prstGeom prst="rect">
            <a:avLst/>
          </a:prstGeom>
          <a:noFill/>
          <a:ln>
            <a:noFill/>
          </a:ln>
        </p:spPr>
        <p:txBody>
          <a:bodyPr anchorCtr="0" anchor="t" bIns="45700" lIns="0" spcFirstLastPara="1" rIns="91425" wrap="square" tIns="45700">
            <a:normAutofit lnSpcReduction="10000"/>
          </a:bodyPr>
          <a:lstStyle/>
          <a:p>
            <a:pPr indent="0" lvl="0" marL="0" rtl="0" algn="l">
              <a:lnSpc>
                <a:spcPct val="100000"/>
              </a:lnSpc>
              <a:spcBef>
                <a:spcPts val="2000"/>
              </a:spcBef>
              <a:spcAft>
                <a:spcPts val="0"/>
              </a:spcAft>
              <a:buSzPts val="1350"/>
              <a:buNone/>
            </a:pPr>
            <a:r>
              <a:rPr lang="en-US"/>
              <a:t>With your current assumptions about funding and financing added, you can now see:</a:t>
            </a:r>
            <a:endParaRPr/>
          </a:p>
          <a:p>
            <a:pPr indent="-272034" lvl="0" marL="320040" rtl="0" algn="l">
              <a:lnSpc>
                <a:spcPct val="100000"/>
              </a:lnSpc>
              <a:spcBef>
                <a:spcPts val="2000"/>
              </a:spcBef>
              <a:spcAft>
                <a:spcPts val="0"/>
              </a:spcAft>
              <a:buClr>
                <a:srgbClr val="D933D6"/>
              </a:buClr>
              <a:buSzPts val="1980"/>
              <a:buFont typeface="Calibri"/>
              <a:buAutoNum type="arabicPeriod"/>
            </a:pPr>
            <a:r>
              <a:rPr lang="en-US"/>
              <a:t>Total Funding in Your Plan - the total of the member, community, landlord, and lender investments</a:t>
            </a:r>
            <a:endParaRPr/>
          </a:p>
          <a:p>
            <a:pPr indent="-272034" lvl="0" marL="320040" rtl="0" algn="l">
              <a:lnSpc>
                <a:spcPct val="100000"/>
              </a:lnSpc>
              <a:spcBef>
                <a:spcPts val="2000"/>
              </a:spcBef>
              <a:spcAft>
                <a:spcPts val="0"/>
              </a:spcAft>
              <a:buClr>
                <a:srgbClr val="D933D6"/>
              </a:buClr>
              <a:buSzPts val="1980"/>
              <a:buFont typeface="Calibri"/>
              <a:buAutoNum type="arabicPeriod"/>
            </a:pPr>
            <a:r>
              <a:rPr lang="en-US"/>
              <a:t>This line indicates whether you need to find more funding or if your plan is sufficient.  </a:t>
            </a:r>
            <a:endParaRPr/>
          </a:p>
          <a:p>
            <a:pPr indent="-272034" lvl="0" marL="320040" rtl="0" algn="l">
              <a:lnSpc>
                <a:spcPct val="100000"/>
              </a:lnSpc>
              <a:spcBef>
                <a:spcPts val="2000"/>
              </a:spcBef>
              <a:spcAft>
                <a:spcPts val="0"/>
              </a:spcAft>
              <a:buClr>
                <a:srgbClr val="D933D6"/>
              </a:buClr>
              <a:buSzPts val="1980"/>
              <a:buFont typeface="Calibri"/>
              <a:buAutoNum type="arabicPeriod"/>
            </a:pPr>
            <a:r>
              <a:rPr lang="en-US"/>
              <a:t>Annual debt service - the number of absolute dollars you’ll be paying out of your operational budget to service debt per year.</a:t>
            </a:r>
            <a:endParaRPr/>
          </a:p>
          <a:p>
            <a:pPr indent="0" lvl="0" marL="0" rtl="0" algn="l">
              <a:lnSpc>
                <a:spcPct val="100000"/>
              </a:lnSpc>
              <a:spcBef>
                <a:spcPts val="2000"/>
              </a:spcBef>
              <a:spcAft>
                <a:spcPts val="0"/>
              </a:spcAft>
              <a:buSzPts val="1350"/>
              <a:buNone/>
            </a:pPr>
            <a:r>
              <a:rPr lang="en-US"/>
              <a:t>Your goal is to keep debt </a:t>
            </a:r>
            <a:r>
              <a:rPr lang="en-US" sz="1700"/>
              <a:t>LOW</a:t>
            </a:r>
            <a:r>
              <a:rPr lang="en-US"/>
              <a:t>, and reduce your gap to $0.</a:t>
            </a:r>
            <a:endParaRPr/>
          </a:p>
        </p:txBody>
      </p:sp>
      <p:sp>
        <p:nvSpPr>
          <p:cNvPr id="379" name="Google Shape;379;p23"/>
          <p:cNvSpPr txBox="1"/>
          <p:nvPr/>
        </p:nvSpPr>
        <p:spPr>
          <a:xfrm>
            <a:off x="4321761" y="4769701"/>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
        <p:nvSpPr>
          <p:cNvPr id="380" name="Google Shape;380;p23"/>
          <p:cNvSpPr txBox="1"/>
          <p:nvPr/>
        </p:nvSpPr>
        <p:spPr>
          <a:xfrm>
            <a:off x="4321776" y="5141265"/>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2</a:t>
            </a:r>
            <a:endParaRPr b="0" i="0" sz="1400" u="none" cap="none" strike="noStrike">
              <a:solidFill>
                <a:srgbClr val="000000"/>
              </a:solidFill>
              <a:latin typeface="Arial"/>
              <a:ea typeface="Arial"/>
              <a:cs typeface="Arial"/>
              <a:sym typeface="Arial"/>
            </a:endParaRPr>
          </a:p>
        </p:txBody>
      </p:sp>
      <p:sp>
        <p:nvSpPr>
          <p:cNvPr id="381" name="Google Shape;381;p23"/>
          <p:cNvSpPr txBox="1"/>
          <p:nvPr/>
        </p:nvSpPr>
        <p:spPr>
          <a:xfrm>
            <a:off x="4321785" y="5544345"/>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3</a:t>
            </a:r>
            <a:endParaRPr b="0" i="0" sz="1400" u="none" cap="none" strike="noStrike">
              <a:solidFill>
                <a:srgbClr val="000000"/>
              </a:solidFill>
              <a:latin typeface="Arial"/>
              <a:ea typeface="Arial"/>
              <a:cs typeface="Arial"/>
              <a:sym typeface="Arial"/>
            </a:endParaRPr>
          </a:p>
        </p:txBody>
      </p:sp>
      <p:pic>
        <p:nvPicPr>
          <p:cNvPr id="382" name="Google Shape;382;p23"/>
          <p:cNvPicPr preferRelativeResize="0"/>
          <p:nvPr/>
        </p:nvPicPr>
        <p:blipFill rotWithShape="1">
          <a:blip r:embed="rId3">
            <a:alphaModFix/>
          </a:blip>
          <a:srcRect b="0" l="0" r="0" t="0"/>
          <a:stretch/>
        </p:blipFill>
        <p:spPr>
          <a:xfrm>
            <a:off x="4701125" y="2102963"/>
            <a:ext cx="7343152" cy="3701991"/>
          </a:xfrm>
          <a:prstGeom prst="rect">
            <a:avLst/>
          </a:prstGeom>
          <a:noFill/>
          <a:ln cap="flat" cmpd="sng" w="9525">
            <a:solidFill>
              <a:schemeClr val="dk1"/>
            </a:solidFill>
            <a:prstDash val="solid"/>
            <a:round/>
            <a:headEnd len="sm" w="sm" type="none"/>
            <a:tailEnd len="sm" w="sm" type="none"/>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7" name="Shape 387"/>
        <p:cNvGrpSpPr/>
        <p:nvPr/>
      </p:nvGrpSpPr>
      <p:grpSpPr>
        <a:xfrm>
          <a:off x="0" y="0"/>
          <a:ext cx="0" cy="0"/>
          <a:chOff x="0" y="0"/>
          <a:chExt cx="0" cy="0"/>
        </a:xfrm>
      </p:grpSpPr>
      <p:pic>
        <p:nvPicPr>
          <p:cNvPr id="388" name="Google Shape;388;p24"/>
          <p:cNvPicPr preferRelativeResize="0"/>
          <p:nvPr/>
        </p:nvPicPr>
        <p:blipFill rotWithShape="1">
          <a:blip r:embed="rId3">
            <a:alphaModFix/>
          </a:blip>
          <a:srcRect b="0" l="0" r="0" t="0"/>
          <a:stretch/>
        </p:blipFill>
        <p:spPr>
          <a:xfrm>
            <a:off x="4475743" y="1541587"/>
            <a:ext cx="7497221" cy="4563112"/>
          </a:xfrm>
          <a:prstGeom prst="rect">
            <a:avLst/>
          </a:prstGeom>
          <a:noFill/>
          <a:ln cap="flat" cmpd="sng" w="9525">
            <a:solidFill>
              <a:schemeClr val="dk1"/>
            </a:solidFill>
            <a:prstDash val="solid"/>
            <a:round/>
            <a:headEnd len="sm" w="sm" type="none"/>
            <a:tailEnd len="sm" w="sm" type="none"/>
          </a:ln>
        </p:spPr>
      </p:pic>
      <p:sp>
        <p:nvSpPr>
          <p:cNvPr id="389" name="Google Shape;389;p24"/>
          <p:cNvSpPr txBox="1"/>
          <p:nvPr>
            <p:ph type="title"/>
          </p:nvPr>
        </p:nvSpPr>
        <p:spPr>
          <a:xfrm>
            <a:off x="1483563" y="484094"/>
            <a:ext cx="8858616"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Uses</a:t>
            </a:r>
            <a:endParaRPr/>
          </a:p>
        </p:txBody>
      </p:sp>
      <p:sp>
        <p:nvSpPr>
          <p:cNvPr id="390" name="Google Shape;390;p24"/>
          <p:cNvSpPr txBox="1"/>
          <p:nvPr>
            <p:ph idx="1" type="body"/>
          </p:nvPr>
        </p:nvSpPr>
        <p:spPr>
          <a:xfrm>
            <a:off x="297542" y="1778576"/>
            <a:ext cx="3927617" cy="4953299"/>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lnSpc>
                <a:spcPct val="100000"/>
              </a:lnSpc>
              <a:spcBef>
                <a:spcPts val="0"/>
              </a:spcBef>
              <a:spcAft>
                <a:spcPts val="0"/>
              </a:spcAft>
              <a:buClr>
                <a:srgbClr val="D933D6"/>
              </a:buClr>
              <a:buSzPct val="109999"/>
              <a:buFont typeface="Calibri"/>
              <a:buAutoNum type="arabicPeriod"/>
            </a:pPr>
            <a:r>
              <a:rPr lang="en-US"/>
              <a:t>Every site needs updates and renovations. Utilities, heating and air conditioning almost always need significant investment. Do not assume you can beat the average unless you have concrete cost estimates!</a:t>
            </a:r>
            <a:endParaRPr/>
          </a:p>
          <a:p>
            <a:pPr indent="-342900" lvl="0" marL="342900" rtl="0" algn="l">
              <a:lnSpc>
                <a:spcPct val="100000"/>
              </a:lnSpc>
              <a:spcBef>
                <a:spcPts val="2000"/>
              </a:spcBef>
              <a:spcAft>
                <a:spcPts val="0"/>
              </a:spcAft>
              <a:buClr>
                <a:srgbClr val="D933D6"/>
              </a:buClr>
              <a:buSzPct val="109999"/>
              <a:buFont typeface="Calibri"/>
              <a:buAutoNum type="arabicPeriod"/>
            </a:pPr>
            <a:r>
              <a:rPr lang="en-US"/>
              <a:t>Equipment includes refrigeration, shelving, office equipment and more. The benchmarks are based on buying new equipment. Refurbished may be available, but is likely to cost more over time due to lower efficiency and more repairs.</a:t>
            </a:r>
            <a:endParaRPr/>
          </a:p>
          <a:p>
            <a:pPr indent="0" lvl="0" marL="0" rtl="0" algn="l">
              <a:lnSpc>
                <a:spcPct val="100000"/>
              </a:lnSpc>
              <a:spcBef>
                <a:spcPts val="2000"/>
              </a:spcBef>
              <a:spcAft>
                <a:spcPts val="0"/>
              </a:spcAft>
              <a:buClr>
                <a:srgbClr val="D933D6"/>
              </a:buClr>
              <a:buSzPct val="109999"/>
              <a:buNone/>
            </a:pPr>
            <a:r>
              <a:rPr lang="en-US"/>
              <a:t>Note: Both of these apply to the total square footage of your store. The costs are calculated automatically from your entries on the worksheet Assumptions.</a:t>
            </a:r>
            <a:endParaRPr/>
          </a:p>
        </p:txBody>
      </p:sp>
      <p:sp>
        <p:nvSpPr>
          <p:cNvPr id="391" name="Google Shape;391;p24"/>
          <p:cNvSpPr txBox="1"/>
          <p:nvPr/>
        </p:nvSpPr>
        <p:spPr>
          <a:xfrm>
            <a:off x="6273688" y="1996726"/>
            <a:ext cx="294314" cy="307736"/>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
        <p:nvSpPr>
          <p:cNvPr id="392" name="Google Shape;392;p24"/>
          <p:cNvSpPr txBox="1"/>
          <p:nvPr/>
        </p:nvSpPr>
        <p:spPr>
          <a:xfrm>
            <a:off x="6273688" y="2351824"/>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2</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pic>
        <p:nvPicPr>
          <p:cNvPr id="398" name="Google Shape;398;p25"/>
          <p:cNvPicPr preferRelativeResize="0"/>
          <p:nvPr/>
        </p:nvPicPr>
        <p:blipFill rotWithShape="1">
          <a:blip r:embed="rId3">
            <a:alphaModFix/>
          </a:blip>
          <a:srcRect b="0" l="0" r="0" t="0"/>
          <a:stretch/>
        </p:blipFill>
        <p:spPr>
          <a:xfrm>
            <a:off x="4475743" y="1525821"/>
            <a:ext cx="7497221" cy="4563112"/>
          </a:xfrm>
          <a:prstGeom prst="rect">
            <a:avLst/>
          </a:prstGeom>
          <a:noFill/>
          <a:ln cap="flat" cmpd="sng" w="9525">
            <a:solidFill>
              <a:schemeClr val="dk1"/>
            </a:solidFill>
            <a:prstDash val="solid"/>
            <a:round/>
            <a:headEnd len="sm" w="sm" type="none"/>
            <a:tailEnd len="sm" w="sm" type="none"/>
          </a:ln>
        </p:spPr>
      </p:pic>
      <p:sp>
        <p:nvSpPr>
          <p:cNvPr id="399" name="Google Shape;399;p25"/>
          <p:cNvSpPr txBox="1"/>
          <p:nvPr>
            <p:ph idx="1" type="body"/>
          </p:nvPr>
        </p:nvSpPr>
        <p:spPr>
          <a:xfrm>
            <a:off x="290615" y="1771650"/>
            <a:ext cx="4138510" cy="4636293"/>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rgbClr val="D933D6"/>
              </a:buClr>
              <a:buSzPts val="1980"/>
              <a:buFont typeface="Calibri"/>
              <a:buAutoNum type="arabicPeriod"/>
            </a:pPr>
            <a:r>
              <a:rPr lang="en-US"/>
              <a:t>Inventory costs are based on the size of the </a:t>
            </a:r>
            <a:r>
              <a:rPr i="1" lang="en-US"/>
              <a:t>selling</a:t>
            </a:r>
            <a:r>
              <a:rPr lang="en-US"/>
              <a:t> area of the co-op. </a:t>
            </a:r>
            <a:endParaRPr/>
          </a:p>
          <a:p>
            <a:pPr indent="-342900" lvl="0" marL="342900" rtl="0" algn="l">
              <a:lnSpc>
                <a:spcPct val="100000"/>
              </a:lnSpc>
              <a:spcBef>
                <a:spcPts val="2000"/>
              </a:spcBef>
              <a:spcAft>
                <a:spcPts val="0"/>
              </a:spcAft>
              <a:buClr>
                <a:srgbClr val="D933D6"/>
              </a:buClr>
              <a:buSzPts val="1980"/>
              <a:buFont typeface="Calibri"/>
              <a:buAutoNum type="arabicPeriod"/>
            </a:pPr>
            <a:r>
              <a:rPr lang="en-US"/>
              <a:t>Fees encompasses a wide range of costs that you will incur for consultants, professional services, etc. A detailed breakdown is generated below so you can fine tune these when you have actual bids.</a:t>
            </a:r>
            <a:endParaRPr/>
          </a:p>
          <a:p>
            <a:pPr indent="-228600" lvl="0" marL="228600" rtl="0" algn="l">
              <a:lnSpc>
                <a:spcPct val="100000"/>
              </a:lnSpc>
              <a:spcBef>
                <a:spcPts val="2000"/>
              </a:spcBef>
              <a:spcAft>
                <a:spcPts val="0"/>
              </a:spcAft>
              <a:buClr>
                <a:srgbClr val="D933D6"/>
              </a:buClr>
              <a:buSzPts val="1980"/>
              <a:buFont typeface="Calibri"/>
              <a:buAutoNum type="arabicPeriod"/>
            </a:pPr>
            <a:r>
              <a:rPr lang="en-US"/>
              <a:t>Pre-opening Admin covers all the incidental “office expenses” along the way.</a:t>
            </a:r>
            <a:endParaRPr/>
          </a:p>
        </p:txBody>
      </p:sp>
      <p:sp>
        <p:nvSpPr>
          <p:cNvPr id="400" name="Google Shape;400;p25"/>
          <p:cNvSpPr txBox="1"/>
          <p:nvPr/>
        </p:nvSpPr>
        <p:spPr>
          <a:xfrm>
            <a:off x="4805577" y="4932217"/>
            <a:ext cx="1726839" cy="26323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NCG Membership Deposit</a:t>
            </a:r>
            <a:endParaRPr b="0" i="0" sz="1400" u="none" cap="none" strike="noStrike">
              <a:solidFill>
                <a:srgbClr val="000000"/>
              </a:solidFill>
              <a:latin typeface="Arial"/>
              <a:ea typeface="Arial"/>
              <a:cs typeface="Arial"/>
              <a:sym typeface="Arial"/>
            </a:endParaRPr>
          </a:p>
        </p:txBody>
      </p:sp>
      <p:sp>
        <p:nvSpPr>
          <p:cNvPr id="401" name="Google Shape;401;p25"/>
          <p:cNvSpPr txBox="1"/>
          <p:nvPr/>
        </p:nvSpPr>
        <p:spPr>
          <a:xfrm>
            <a:off x="5264705" y="3038546"/>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
        <p:nvSpPr>
          <p:cNvPr id="402" name="Google Shape;402;p25"/>
          <p:cNvSpPr txBox="1"/>
          <p:nvPr/>
        </p:nvSpPr>
        <p:spPr>
          <a:xfrm>
            <a:off x="4902088" y="3244631"/>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2</a:t>
            </a:r>
            <a:endParaRPr b="0" i="0" sz="1400" u="none" cap="none" strike="noStrike">
              <a:solidFill>
                <a:srgbClr val="000000"/>
              </a:solidFill>
              <a:latin typeface="Arial"/>
              <a:ea typeface="Arial"/>
              <a:cs typeface="Arial"/>
              <a:sym typeface="Arial"/>
            </a:endParaRPr>
          </a:p>
        </p:txBody>
      </p:sp>
      <p:sp>
        <p:nvSpPr>
          <p:cNvPr id="403" name="Google Shape;403;p25"/>
          <p:cNvSpPr txBox="1"/>
          <p:nvPr/>
        </p:nvSpPr>
        <p:spPr>
          <a:xfrm>
            <a:off x="6368289" y="3427380"/>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3</a:t>
            </a:r>
            <a:endParaRPr b="0" i="0" sz="1400" u="none" cap="none" strike="noStrike">
              <a:solidFill>
                <a:srgbClr val="000000"/>
              </a:solidFill>
              <a:latin typeface="Arial"/>
              <a:ea typeface="Arial"/>
              <a:cs typeface="Arial"/>
              <a:sym typeface="Arial"/>
            </a:endParaRPr>
          </a:p>
        </p:txBody>
      </p:sp>
      <p:sp>
        <p:nvSpPr>
          <p:cNvPr id="404" name="Google Shape;404;p25"/>
          <p:cNvSpPr txBox="1"/>
          <p:nvPr/>
        </p:nvSpPr>
        <p:spPr>
          <a:xfrm>
            <a:off x="1483563" y="484094"/>
            <a:ext cx="8858616" cy="1116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600"/>
              <a:buFont typeface="Calibri"/>
              <a:buNone/>
            </a:pPr>
            <a:r>
              <a:rPr b="0" i="0" lang="en-US" sz="3600" u="none" cap="none" strike="noStrike">
                <a:solidFill>
                  <a:srgbClr val="000000"/>
                </a:solidFill>
                <a:latin typeface="Calibri"/>
                <a:ea typeface="Calibri"/>
                <a:cs typeface="Calibri"/>
                <a:sym typeface="Calibri"/>
              </a:rPr>
              <a:t>Worksheet: Uses</a:t>
            </a:r>
            <a:endParaRPr b="0" i="0" sz="3600" u="none" cap="none" strike="noStrike">
              <a:solidFill>
                <a:srgbClr val="000000"/>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9" name="Shape 409"/>
        <p:cNvGrpSpPr/>
        <p:nvPr/>
      </p:nvGrpSpPr>
      <p:grpSpPr>
        <a:xfrm>
          <a:off x="0" y="0"/>
          <a:ext cx="0" cy="0"/>
          <a:chOff x="0" y="0"/>
          <a:chExt cx="0" cy="0"/>
        </a:xfrm>
      </p:grpSpPr>
      <p:pic>
        <p:nvPicPr>
          <p:cNvPr id="410" name="Google Shape;410;p26"/>
          <p:cNvPicPr preferRelativeResize="0"/>
          <p:nvPr/>
        </p:nvPicPr>
        <p:blipFill rotWithShape="1">
          <a:blip r:embed="rId3">
            <a:alphaModFix/>
          </a:blip>
          <a:srcRect b="0" l="0" r="0" t="0"/>
          <a:stretch/>
        </p:blipFill>
        <p:spPr>
          <a:xfrm>
            <a:off x="4475743" y="1525821"/>
            <a:ext cx="7497221" cy="4563112"/>
          </a:xfrm>
          <a:prstGeom prst="rect">
            <a:avLst/>
          </a:prstGeom>
          <a:noFill/>
          <a:ln cap="flat" cmpd="sng" w="9525">
            <a:solidFill>
              <a:schemeClr val="dk1"/>
            </a:solidFill>
            <a:prstDash val="solid"/>
            <a:round/>
            <a:headEnd len="sm" w="sm" type="none"/>
            <a:tailEnd len="sm" w="sm" type="none"/>
          </a:ln>
        </p:spPr>
      </p:pic>
      <p:sp>
        <p:nvSpPr>
          <p:cNvPr id="411" name="Google Shape;411;p26"/>
          <p:cNvSpPr txBox="1"/>
          <p:nvPr>
            <p:ph idx="1" type="body"/>
          </p:nvPr>
        </p:nvSpPr>
        <p:spPr>
          <a:xfrm>
            <a:off x="290615" y="1691640"/>
            <a:ext cx="3966000" cy="4773600"/>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2000"/>
              </a:spcBef>
              <a:spcAft>
                <a:spcPts val="0"/>
              </a:spcAft>
              <a:buClr>
                <a:srgbClr val="D933D6"/>
              </a:buClr>
              <a:buSzPts val="1980"/>
              <a:buFont typeface="Calibri"/>
              <a:buAutoNum type="arabicPeriod"/>
            </a:pPr>
            <a:r>
              <a:rPr lang="en-US"/>
              <a:t>Pre-opening Marketing is critical to ensure your co-op gets the attention it needs to bring people in when you open. Don’t skimp!</a:t>
            </a:r>
            <a:endParaRPr/>
          </a:p>
          <a:p>
            <a:pPr indent="-228600" lvl="0" marL="228600" rtl="0" algn="l">
              <a:lnSpc>
                <a:spcPct val="100000"/>
              </a:lnSpc>
              <a:spcBef>
                <a:spcPts val="2000"/>
              </a:spcBef>
              <a:spcAft>
                <a:spcPts val="0"/>
              </a:spcAft>
              <a:buClr>
                <a:srgbClr val="D933D6"/>
              </a:buClr>
              <a:buSzPts val="1980"/>
              <a:buFont typeface="Calibri"/>
              <a:buAutoNum type="arabicPeriod"/>
            </a:pPr>
            <a:r>
              <a:rPr lang="en-US"/>
              <a:t>You will need to hire and pay a General Manager and the rest of the staff before the store is open. </a:t>
            </a:r>
            <a:endParaRPr/>
          </a:p>
          <a:p>
            <a:pPr indent="-228600" lvl="0" marL="228600" marR="0" rtl="0" algn="l">
              <a:lnSpc>
                <a:spcPct val="100000"/>
              </a:lnSpc>
              <a:spcBef>
                <a:spcPts val="2000"/>
              </a:spcBef>
              <a:spcAft>
                <a:spcPts val="0"/>
              </a:spcAft>
              <a:buClr>
                <a:srgbClr val="D933D6"/>
              </a:buClr>
              <a:buSzPts val="1980"/>
              <a:buFont typeface="Calibri"/>
              <a:buAutoNum type="arabicPeriod"/>
            </a:pPr>
            <a:r>
              <a:rPr lang="en-US"/>
              <a:t>Once you commit to a site, you may have to pay a deposit, rent or other related costs. There is a detailed breakdown of these costs below.</a:t>
            </a:r>
            <a:endParaRPr/>
          </a:p>
        </p:txBody>
      </p:sp>
      <p:sp>
        <p:nvSpPr>
          <p:cNvPr id="412" name="Google Shape;412;p26"/>
          <p:cNvSpPr txBox="1"/>
          <p:nvPr/>
        </p:nvSpPr>
        <p:spPr>
          <a:xfrm>
            <a:off x="6573246" y="3519393"/>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
        <p:nvSpPr>
          <p:cNvPr id="413" name="Google Shape;413;p26"/>
          <p:cNvSpPr txBox="1"/>
          <p:nvPr/>
        </p:nvSpPr>
        <p:spPr>
          <a:xfrm>
            <a:off x="6589006" y="3912040"/>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2</a:t>
            </a:r>
            <a:endParaRPr b="0" i="0" sz="1400" u="none" cap="none" strike="noStrike">
              <a:solidFill>
                <a:srgbClr val="000000"/>
              </a:solidFill>
              <a:latin typeface="Arial"/>
              <a:ea typeface="Arial"/>
              <a:cs typeface="Arial"/>
              <a:sym typeface="Arial"/>
            </a:endParaRPr>
          </a:p>
        </p:txBody>
      </p:sp>
      <p:sp>
        <p:nvSpPr>
          <p:cNvPr id="414" name="Google Shape;414;p26"/>
          <p:cNvSpPr txBox="1"/>
          <p:nvPr/>
        </p:nvSpPr>
        <p:spPr>
          <a:xfrm>
            <a:off x="5706133" y="4234050"/>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3</a:t>
            </a:r>
            <a:endParaRPr b="0" i="0" sz="1400" u="none" cap="none" strike="noStrike">
              <a:solidFill>
                <a:srgbClr val="000000"/>
              </a:solidFill>
              <a:latin typeface="Arial"/>
              <a:ea typeface="Arial"/>
              <a:cs typeface="Arial"/>
              <a:sym typeface="Arial"/>
            </a:endParaRPr>
          </a:p>
        </p:txBody>
      </p:sp>
      <p:sp>
        <p:nvSpPr>
          <p:cNvPr id="415" name="Google Shape;415;p26"/>
          <p:cNvSpPr txBox="1"/>
          <p:nvPr>
            <p:ph type="title"/>
          </p:nvPr>
        </p:nvSpPr>
        <p:spPr>
          <a:xfrm>
            <a:off x="1484313" y="484188"/>
            <a:ext cx="10074275" cy="111601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Uses</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0" name="Shape 420"/>
        <p:cNvGrpSpPr/>
        <p:nvPr/>
      </p:nvGrpSpPr>
      <p:grpSpPr>
        <a:xfrm>
          <a:off x="0" y="0"/>
          <a:ext cx="0" cy="0"/>
          <a:chOff x="0" y="0"/>
          <a:chExt cx="0" cy="0"/>
        </a:xfrm>
      </p:grpSpPr>
      <p:pic>
        <p:nvPicPr>
          <p:cNvPr id="421" name="Google Shape;421;p27"/>
          <p:cNvPicPr preferRelativeResize="0"/>
          <p:nvPr/>
        </p:nvPicPr>
        <p:blipFill rotWithShape="1">
          <a:blip r:embed="rId3">
            <a:alphaModFix/>
          </a:blip>
          <a:srcRect b="0" l="0" r="0" t="0"/>
          <a:stretch/>
        </p:blipFill>
        <p:spPr>
          <a:xfrm>
            <a:off x="4475743" y="1525821"/>
            <a:ext cx="7497221" cy="4563112"/>
          </a:xfrm>
          <a:prstGeom prst="rect">
            <a:avLst/>
          </a:prstGeom>
          <a:noFill/>
          <a:ln cap="flat" cmpd="sng" w="9525">
            <a:solidFill>
              <a:schemeClr val="dk1"/>
            </a:solidFill>
            <a:prstDash val="solid"/>
            <a:round/>
            <a:headEnd len="sm" w="sm" type="none"/>
            <a:tailEnd len="sm" w="sm" type="none"/>
          </a:ln>
        </p:spPr>
      </p:pic>
      <p:sp>
        <p:nvSpPr>
          <p:cNvPr id="422" name="Google Shape;422;p27"/>
          <p:cNvSpPr txBox="1"/>
          <p:nvPr>
            <p:ph idx="1" type="body"/>
          </p:nvPr>
        </p:nvSpPr>
        <p:spPr>
          <a:xfrm>
            <a:off x="290615" y="1691640"/>
            <a:ext cx="4138500" cy="4897200"/>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2000"/>
              </a:spcBef>
              <a:spcAft>
                <a:spcPts val="0"/>
              </a:spcAft>
              <a:buClr>
                <a:srgbClr val="D933D6"/>
              </a:buClr>
              <a:buSzPts val="1980"/>
              <a:buFont typeface="Calibri"/>
              <a:buAutoNum type="arabicPeriod"/>
            </a:pPr>
            <a:r>
              <a:rPr lang="en-US"/>
              <a:t>In order to pay for site improvements and equipment, you will probably be drawing on your loans well before opening. In many cases interest payments will be due.</a:t>
            </a:r>
            <a:endParaRPr/>
          </a:p>
          <a:p>
            <a:pPr indent="-228600" lvl="0" marL="228600" rtl="0" algn="l">
              <a:lnSpc>
                <a:spcPct val="100000"/>
              </a:lnSpc>
              <a:spcBef>
                <a:spcPts val="2000"/>
              </a:spcBef>
              <a:spcAft>
                <a:spcPts val="0"/>
              </a:spcAft>
              <a:buClr>
                <a:srgbClr val="D933D6"/>
              </a:buClr>
              <a:buSzPts val="1980"/>
              <a:buFont typeface="Calibri"/>
              <a:buAutoNum type="arabicPeriod"/>
            </a:pPr>
            <a:r>
              <a:rPr lang="en-US"/>
              <a:t>New food co-ops typically run into problems after they open and it is recommended that you set aside funds to pay for professional support during the first year after you open.</a:t>
            </a:r>
            <a:endParaRPr/>
          </a:p>
          <a:p>
            <a:pPr indent="-228600" lvl="0" marL="228600" marR="0" rtl="0" algn="l">
              <a:lnSpc>
                <a:spcPct val="100000"/>
              </a:lnSpc>
              <a:spcBef>
                <a:spcPts val="2000"/>
              </a:spcBef>
              <a:spcAft>
                <a:spcPts val="0"/>
              </a:spcAft>
              <a:buClr>
                <a:srgbClr val="D933D6"/>
              </a:buClr>
              <a:buSzPts val="1980"/>
              <a:buFont typeface="Calibri"/>
              <a:buAutoNum type="arabicPeriod"/>
            </a:pPr>
            <a:r>
              <a:rPr lang="en-US"/>
              <a:t>Co-ops planning to open as National Co+op Grocers members need to budget for fees and the “Joint Liability Fund”.</a:t>
            </a:r>
            <a:endParaRPr/>
          </a:p>
        </p:txBody>
      </p:sp>
      <p:sp>
        <p:nvSpPr>
          <p:cNvPr id="423" name="Google Shape;423;p27"/>
          <p:cNvSpPr txBox="1"/>
          <p:nvPr/>
        </p:nvSpPr>
        <p:spPr>
          <a:xfrm>
            <a:off x="4129580" y="4541525"/>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
        <p:nvSpPr>
          <p:cNvPr id="424" name="Google Shape;424;p27"/>
          <p:cNvSpPr txBox="1"/>
          <p:nvPr/>
        </p:nvSpPr>
        <p:spPr>
          <a:xfrm>
            <a:off x="6746656" y="4836946"/>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2</a:t>
            </a:r>
            <a:endParaRPr b="0" i="0" sz="1400" u="none" cap="none" strike="noStrike">
              <a:solidFill>
                <a:srgbClr val="000000"/>
              </a:solidFill>
              <a:latin typeface="Arial"/>
              <a:ea typeface="Arial"/>
              <a:cs typeface="Arial"/>
              <a:sym typeface="Arial"/>
            </a:endParaRPr>
          </a:p>
        </p:txBody>
      </p:sp>
      <p:sp>
        <p:nvSpPr>
          <p:cNvPr id="425" name="Google Shape;425;p27"/>
          <p:cNvSpPr txBox="1"/>
          <p:nvPr/>
        </p:nvSpPr>
        <p:spPr>
          <a:xfrm>
            <a:off x="4129133" y="5050150"/>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3</a:t>
            </a:r>
            <a:endParaRPr b="0" i="0" sz="1400" u="none" cap="none" strike="noStrike">
              <a:solidFill>
                <a:srgbClr val="000000"/>
              </a:solidFill>
              <a:latin typeface="Arial"/>
              <a:ea typeface="Arial"/>
              <a:cs typeface="Arial"/>
              <a:sym typeface="Arial"/>
            </a:endParaRPr>
          </a:p>
        </p:txBody>
      </p:sp>
      <p:sp>
        <p:nvSpPr>
          <p:cNvPr id="426" name="Google Shape;426;p27"/>
          <p:cNvSpPr txBox="1"/>
          <p:nvPr>
            <p:ph type="title"/>
          </p:nvPr>
        </p:nvSpPr>
        <p:spPr>
          <a:xfrm>
            <a:off x="1483563" y="484094"/>
            <a:ext cx="8858616"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Uses</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1" name="Shape 431"/>
        <p:cNvGrpSpPr/>
        <p:nvPr/>
      </p:nvGrpSpPr>
      <p:grpSpPr>
        <a:xfrm>
          <a:off x="0" y="0"/>
          <a:ext cx="0" cy="0"/>
          <a:chOff x="0" y="0"/>
          <a:chExt cx="0" cy="0"/>
        </a:xfrm>
      </p:grpSpPr>
      <p:pic>
        <p:nvPicPr>
          <p:cNvPr id="432" name="Google Shape;432;p28"/>
          <p:cNvPicPr preferRelativeResize="0"/>
          <p:nvPr/>
        </p:nvPicPr>
        <p:blipFill rotWithShape="1">
          <a:blip r:embed="rId3">
            <a:alphaModFix/>
          </a:blip>
          <a:srcRect b="0" l="0" r="0" t="0"/>
          <a:stretch/>
        </p:blipFill>
        <p:spPr>
          <a:xfrm>
            <a:off x="4475743" y="1525821"/>
            <a:ext cx="7497221" cy="4563112"/>
          </a:xfrm>
          <a:prstGeom prst="rect">
            <a:avLst/>
          </a:prstGeom>
          <a:noFill/>
          <a:ln cap="flat" cmpd="sng" w="9525">
            <a:solidFill>
              <a:schemeClr val="dk1"/>
            </a:solidFill>
            <a:prstDash val="solid"/>
            <a:round/>
            <a:headEnd len="sm" w="sm" type="none"/>
            <a:tailEnd len="sm" w="sm" type="none"/>
          </a:ln>
        </p:spPr>
      </p:pic>
      <p:sp>
        <p:nvSpPr>
          <p:cNvPr id="433" name="Google Shape;433;p28"/>
          <p:cNvSpPr txBox="1"/>
          <p:nvPr>
            <p:ph idx="1" type="body"/>
          </p:nvPr>
        </p:nvSpPr>
        <p:spPr>
          <a:xfrm>
            <a:off x="292608" y="1691640"/>
            <a:ext cx="4138500" cy="4821900"/>
          </a:xfrm>
          <a:prstGeom prst="rect">
            <a:avLst/>
          </a:prstGeom>
          <a:noFill/>
          <a:ln>
            <a:noFill/>
          </a:ln>
        </p:spPr>
        <p:txBody>
          <a:bodyPr anchorCtr="0" anchor="t" bIns="45700" lIns="91425" spcFirstLastPara="1" rIns="91425" wrap="square" tIns="45700">
            <a:normAutofit/>
          </a:bodyPr>
          <a:lstStyle/>
          <a:p>
            <a:pPr indent="-226314" lvl="0" marL="228600" rtl="0" algn="l">
              <a:lnSpc>
                <a:spcPct val="100000"/>
              </a:lnSpc>
              <a:spcBef>
                <a:spcPts val="2000"/>
              </a:spcBef>
              <a:spcAft>
                <a:spcPts val="0"/>
              </a:spcAft>
              <a:buClr>
                <a:srgbClr val="D933D6"/>
              </a:buClr>
              <a:buSzPts val="1980"/>
              <a:buFont typeface="Calibri"/>
              <a:buAutoNum type="arabicPeriod"/>
            </a:pPr>
            <a:r>
              <a:rPr lang="en-US"/>
              <a:t>All new businesses lose money for a while after opening, and would run out of cash if they did not have reserves set aside before opening - </a:t>
            </a:r>
            <a:r>
              <a:rPr i="1" lang="en-US"/>
              <a:t>do not skimp on working capital</a:t>
            </a:r>
            <a:r>
              <a:rPr lang="en-US"/>
              <a:t>. </a:t>
            </a:r>
            <a:endParaRPr/>
          </a:p>
          <a:p>
            <a:pPr indent="-226314" lvl="0" marL="228600" rtl="0" algn="l">
              <a:lnSpc>
                <a:spcPct val="100000"/>
              </a:lnSpc>
              <a:spcBef>
                <a:spcPts val="2000"/>
              </a:spcBef>
              <a:spcAft>
                <a:spcPts val="0"/>
              </a:spcAft>
              <a:buClr>
                <a:srgbClr val="D933D6"/>
              </a:buClr>
              <a:buSzPts val="1980"/>
              <a:buFont typeface="Calibri"/>
              <a:buAutoNum type="arabicPeriod"/>
            </a:pPr>
            <a:r>
              <a:rPr lang="en-US"/>
              <a:t>The overrun allowance is your protection against unforeseen expenses, which are common. </a:t>
            </a:r>
            <a:endParaRPr/>
          </a:p>
          <a:p>
            <a:pPr indent="-226314" lvl="0" marL="228600" rtl="0" algn="l">
              <a:lnSpc>
                <a:spcPct val="100000"/>
              </a:lnSpc>
              <a:spcBef>
                <a:spcPts val="2000"/>
              </a:spcBef>
              <a:spcAft>
                <a:spcPts val="0"/>
              </a:spcAft>
              <a:buClr>
                <a:srgbClr val="D933D6"/>
              </a:buClr>
              <a:buSzPts val="1980"/>
              <a:buFont typeface="Calibri"/>
              <a:buAutoNum type="arabicPeriod"/>
            </a:pPr>
            <a:r>
              <a:rPr lang="en-US"/>
              <a:t>This is what you see on the worksheet “Assumptions” for total costs of opening the co-op.</a:t>
            </a:r>
            <a:endParaRPr/>
          </a:p>
        </p:txBody>
      </p:sp>
      <p:sp>
        <p:nvSpPr>
          <p:cNvPr id="434" name="Google Shape;434;p28"/>
          <p:cNvSpPr txBox="1"/>
          <p:nvPr/>
        </p:nvSpPr>
        <p:spPr>
          <a:xfrm>
            <a:off x="6335285" y="5234297"/>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
        <p:nvSpPr>
          <p:cNvPr id="435" name="Google Shape;435;p28"/>
          <p:cNvSpPr txBox="1"/>
          <p:nvPr/>
        </p:nvSpPr>
        <p:spPr>
          <a:xfrm>
            <a:off x="5778984" y="5645133"/>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2</a:t>
            </a:r>
            <a:endParaRPr b="0" i="0" sz="1400" u="none" cap="none" strike="noStrike">
              <a:solidFill>
                <a:srgbClr val="000000"/>
              </a:solidFill>
              <a:latin typeface="Arial"/>
              <a:ea typeface="Arial"/>
              <a:cs typeface="Arial"/>
              <a:sym typeface="Arial"/>
            </a:endParaRPr>
          </a:p>
        </p:txBody>
      </p:sp>
      <p:sp>
        <p:nvSpPr>
          <p:cNvPr id="436" name="Google Shape;436;p28"/>
          <p:cNvSpPr txBox="1"/>
          <p:nvPr/>
        </p:nvSpPr>
        <p:spPr>
          <a:xfrm>
            <a:off x="6978841" y="5839747"/>
            <a:ext cx="307200" cy="307800"/>
          </a:xfrm>
          <a:prstGeom prst="rect">
            <a:avLst/>
          </a:prstGeom>
          <a:noFill/>
          <a:ln cap="flat" cmpd="sng" w="12700">
            <a:solidFill>
              <a:srgbClr val="D933D6"/>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D933D6"/>
                </a:solidFill>
                <a:latin typeface="Calibri"/>
                <a:ea typeface="Calibri"/>
                <a:cs typeface="Calibri"/>
                <a:sym typeface="Calibri"/>
              </a:rPr>
              <a:t>3</a:t>
            </a:r>
            <a:endParaRPr b="0" i="0" sz="1400" u="none" cap="none" strike="noStrike">
              <a:solidFill>
                <a:srgbClr val="000000"/>
              </a:solidFill>
              <a:latin typeface="Arial"/>
              <a:ea typeface="Arial"/>
              <a:cs typeface="Arial"/>
              <a:sym typeface="Arial"/>
            </a:endParaRPr>
          </a:p>
        </p:txBody>
      </p:sp>
      <p:sp>
        <p:nvSpPr>
          <p:cNvPr id="437" name="Google Shape;437;p28"/>
          <p:cNvSpPr txBox="1"/>
          <p:nvPr>
            <p:ph type="title"/>
          </p:nvPr>
        </p:nvSpPr>
        <p:spPr>
          <a:xfrm>
            <a:off x="1483563" y="484094"/>
            <a:ext cx="8858616"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Uses</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2" name="Shape 442"/>
        <p:cNvGrpSpPr/>
        <p:nvPr/>
      </p:nvGrpSpPr>
      <p:grpSpPr>
        <a:xfrm>
          <a:off x="0" y="0"/>
          <a:ext cx="0" cy="0"/>
          <a:chOff x="0" y="0"/>
          <a:chExt cx="0" cy="0"/>
        </a:xfrm>
      </p:grpSpPr>
      <p:sp>
        <p:nvSpPr>
          <p:cNvPr id="443" name="Google Shape;443;p29"/>
          <p:cNvSpPr txBox="1"/>
          <p:nvPr>
            <p:ph type="title"/>
          </p:nvPr>
        </p:nvSpPr>
        <p:spPr>
          <a:xfrm>
            <a:off x="1483542" y="484100"/>
            <a:ext cx="3987900"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Uses</a:t>
            </a:r>
            <a:br>
              <a:rPr lang="en-US"/>
            </a:br>
            <a:r>
              <a:rPr lang="en-US"/>
              <a:t>Fees Detail</a:t>
            </a:r>
            <a:endParaRPr/>
          </a:p>
        </p:txBody>
      </p:sp>
      <p:sp>
        <p:nvSpPr>
          <p:cNvPr id="444" name="Google Shape;444;p29"/>
          <p:cNvSpPr txBox="1"/>
          <p:nvPr>
            <p:ph idx="1" type="body"/>
          </p:nvPr>
        </p:nvSpPr>
        <p:spPr>
          <a:xfrm>
            <a:off x="290513" y="1923225"/>
            <a:ext cx="3873600" cy="4577624"/>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rgbClr val="D933D6"/>
              </a:buClr>
              <a:buSzPts val="1980"/>
              <a:buNone/>
            </a:pPr>
            <a:r>
              <a:rPr lang="en-US"/>
              <a:t>This section (rows 24-47) of the worksheet “Uses” breaks out the total fees to show you what’s included. It also allows for timing by stage on the worksheet “S&amp;U Cash Flow”. </a:t>
            </a:r>
            <a:endParaRPr/>
          </a:p>
          <a:p>
            <a:pPr indent="0" lvl="0" marL="0" rtl="0" algn="l">
              <a:lnSpc>
                <a:spcPct val="100000"/>
              </a:lnSpc>
              <a:spcBef>
                <a:spcPts val="0"/>
              </a:spcBef>
              <a:spcAft>
                <a:spcPts val="0"/>
              </a:spcAft>
              <a:buClr>
                <a:srgbClr val="D933D6"/>
              </a:buClr>
              <a:buSzPts val="1980"/>
              <a:buNone/>
            </a:pPr>
            <a:r>
              <a:t/>
            </a:r>
            <a:endParaRPr/>
          </a:p>
          <a:p>
            <a:pPr indent="0" lvl="0" marL="0" rtl="0" algn="l">
              <a:lnSpc>
                <a:spcPct val="100000"/>
              </a:lnSpc>
              <a:spcBef>
                <a:spcPts val="0"/>
              </a:spcBef>
              <a:spcAft>
                <a:spcPts val="0"/>
              </a:spcAft>
              <a:buClr>
                <a:srgbClr val="D933D6"/>
              </a:buClr>
              <a:buSzPts val="1980"/>
              <a:buNone/>
            </a:pPr>
            <a:r>
              <a:rPr lang="en-US"/>
              <a:t>Miscellaneous (at the bottom) calculates automatically.</a:t>
            </a:r>
            <a:endParaRPr/>
          </a:p>
          <a:p>
            <a:pPr indent="0" lvl="0" marL="0" rtl="0" algn="l">
              <a:lnSpc>
                <a:spcPct val="100000"/>
              </a:lnSpc>
              <a:spcBef>
                <a:spcPts val="2000"/>
              </a:spcBef>
              <a:spcAft>
                <a:spcPts val="0"/>
              </a:spcAft>
              <a:buSzPts val="1350"/>
              <a:buNone/>
            </a:pPr>
            <a:r>
              <a:t/>
            </a:r>
            <a:endParaRPr/>
          </a:p>
        </p:txBody>
      </p:sp>
      <p:pic>
        <p:nvPicPr>
          <p:cNvPr id="445" name="Google Shape;445;p29"/>
          <p:cNvPicPr preferRelativeResize="0"/>
          <p:nvPr/>
        </p:nvPicPr>
        <p:blipFill rotWithShape="1">
          <a:blip r:embed="rId3">
            <a:alphaModFix/>
          </a:blip>
          <a:srcRect b="0" l="0" r="0" t="0"/>
          <a:stretch/>
        </p:blipFill>
        <p:spPr>
          <a:xfrm>
            <a:off x="5790395" y="484100"/>
            <a:ext cx="4362598" cy="6119754"/>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0" name="Shape 450"/>
        <p:cNvGrpSpPr/>
        <p:nvPr/>
      </p:nvGrpSpPr>
      <p:grpSpPr>
        <a:xfrm>
          <a:off x="0" y="0"/>
          <a:ext cx="0" cy="0"/>
          <a:chOff x="0" y="0"/>
          <a:chExt cx="0" cy="0"/>
        </a:xfrm>
      </p:grpSpPr>
      <p:sp>
        <p:nvSpPr>
          <p:cNvPr id="451" name="Google Shape;451;p30"/>
          <p:cNvSpPr txBox="1"/>
          <p:nvPr>
            <p:ph type="title"/>
          </p:nvPr>
        </p:nvSpPr>
        <p:spPr>
          <a:xfrm>
            <a:off x="1483554" y="484100"/>
            <a:ext cx="6138000"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Uses </a:t>
            </a:r>
            <a:br>
              <a:rPr lang="en-US"/>
            </a:br>
            <a:r>
              <a:rPr lang="en-US"/>
              <a:t>Site Holding Detail</a:t>
            </a:r>
            <a:endParaRPr/>
          </a:p>
        </p:txBody>
      </p:sp>
      <p:sp>
        <p:nvSpPr>
          <p:cNvPr id="452" name="Google Shape;452;p30"/>
          <p:cNvSpPr txBox="1"/>
          <p:nvPr>
            <p:ph idx="1" type="body"/>
          </p:nvPr>
        </p:nvSpPr>
        <p:spPr>
          <a:xfrm>
            <a:off x="290513" y="2317531"/>
            <a:ext cx="3873500" cy="441577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rgbClr val="D933D6"/>
              </a:buClr>
              <a:buSzPts val="1980"/>
              <a:buNone/>
            </a:pPr>
            <a:r>
              <a:rPr lang="en-US"/>
              <a:t>This section (rows 49-54) of the worksheet “Uses” breaks out the total amount of site holding costs to show you what’s included. It also allows for timing by stage on the worksheet “S&amp;U Cash Flow”. </a:t>
            </a:r>
            <a:endParaRPr/>
          </a:p>
          <a:p>
            <a:pPr indent="0" lvl="0" marL="0" rtl="0" algn="l">
              <a:lnSpc>
                <a:spcPct val="100000"/>
              </a:lnSpc>
              <a:spcBef>
                <a:spcPts val="2000"/>
              </a:spcBef>
              <a:spcAft>
                <a:spcPts val="0"/>
              </a:spcAft>
              <a:buSzPts val="1350"/>
              <a:buNone/>
            </a:pPr>
            <a:r>
              <a:rPr lang="en-US"/>
              <a:t>All these items are figured based on entries on the worksheet “Assumptions”.</a:t>
            </a:r>
            <a:endParaRPr b="1"/>
          </a:p>
        </p:txBody>
      </p:sp>
      <p:pic>
        <p:nvPicPr>
          <p:cNvPr id="453" name="Google Shape;453;p30"/>
          <p:cNvPicPr preferRelativeResize="0"/>
          <p:nvPr/>
        </p:nvPicPr>
        <p:blipFill rotWithShape="1">
          <a:blip r:embed="rId3">
            <a:alphaModFix/>
          </a:blip>
          <a:srcRect b="0" l="0" r="0" t="0"/>
          <a:stretch/>
        </p:blipFill>
        <p:spPr>
          <a:xfrm>
            <a:off x="4552555" y="2219156"/>
            <a:ext cx="6357184" cy="165443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3"/>
          <p:cNvSpPr txBox="1"/>
          <p:nvPr>
            <p:ph type="title"/>
          </p:nvPr>
        </p:nvSpPr>
        <p:spPr>
          <a:xfrm>
            <a:off x="1455802"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Introduction – The Sources &amp; Uses </a:t>
            </a:r>
            <a:r>
              <a:rPr i="1" lang="en-US"/>
              <a:t>Budget</a:t>
            </a:r>
            <a:endParaRPr i="1"/>
          </a:p>
        </p:txBody>
      </p:sp>
      <p:sp>
        <p:nvSpPr>
          <p:cNvPr id="204" name="Google Shape;204;p3"/>
          <p:cNvSpPr txBox="1"/>
          <p:nvPr>
            <p:ph idx="1" type="body"/>
          </p:nvPr>
        </p:nvSpPr>
        <p:spPr>
          <a:xfrm>
            <a:off x="1455802" y="1981201"/>
            <a:ext cx="10075084" cy="4144963"/>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1500"/>
              <a:buFont typeface="Arial"/>
              <a:buNone/>
            </a:pPr>
            <a:r>
              <a:rPr lang="en-US"/>
              <a:t>A </a:t>
            </a:r>
            <a:r>
              <a:rPr b="1" lang="en-US"/>
              <a:t>Sources and Uses budget (S&amp;U)</a:t>
            </a:r>
            <a:r>
              <a:rPr lang="en-US"/>
              <a:t> is one of the most important business planning tools that a startup co-op will use. The primary purpose of the S&amp;U is to ensure that co-op organizers know:</a:t>
            </a:r>
            <a:endParaRPr/>
          </a:p>
          <a:p>
            <a:pPr indent="0" lvl="0" marL="0" rtl="0" algn="l">
              <a:lnSpc>
                <a:spcPct val="100000"/>
              </a:lnSpc>
              <a:spcBef>
                <a:spcPts val="0"/>
              </a:spcBef>
              <a:spcAft>
                <a:spcPts val="0"/>
              </a:spcAft>
              <a:buClr>
                <a:schemeClr val="dk1"/>
              </a:buClr>
              <a:buSzPts val="1500"/>
              <a:buFont typeface="Arial"/>
              <a:buNone/>
            </a:pPr>
            <a:r>
              <a:t/>
            </a:r>
            <a:endParaRPr/>
          </a:p>
          <a:p>
            <a:pPr indent="-314325" lvl="0" marL="457200" rtl="0" algn="l">
              <a:lnSpc>
                <a:spcPct val="100000"/>
              </a:lnSpc>
              <a:spcBef>
                <a:spcPts val="0"/>
              </a:spcBef>
              <a:spcAft>
                <a:spcPts val="0"/>
              </a:spcAft>
              <a:buSzPts val="1350"/>
              <a:buChar char="■"/>
            </a:pPr>
            <a:r>
              <a:rPr lang="en-US"/>
              <a:t>how much money will be needed to open your storefront, as well as the working capital needed </a:t>
            </a:r>
            <a:r>
              <a:rPr i="1" lang="en-US"/>
              <a:t>after </a:t>
            </a:r>
            <a:r>
              <a:rPr lang="en-US"/>
              <a:t>it opens - your </a:t>
            </a:r>
            <a:r>
              <a:rPr b="1" lang="en-US"/>
              <a:t>Uses</a:t>
            </a:r>
            <a:endParaRPr/>
          </a:p>
          <a:p>
            <a:pPr indent="-314325" lvl="0" marL="457200" rtl="0" algn="l">
              <a:lnSpc>
                <a:spcPct val="100000"/>
              </a:lnSpc>
              <a:spcBef>
                <a:spcPts val="0"/>
              </a:spcBef>
              <a:spcAft>
                <a:spcPts val="0"/>
              </a:spcAft>
              <a:buSzPts val="1350"/>
              <a:buChar char="■"/>
            </a:pPr>
            <a:r>
              <a:rPr lang="en-US"/>
              <a:t>where that funding will come from - your </a:t>
            </a:r>
            <a:r>
              <a:rPr b="1" lang="en-US"/>
              <a:t>Sources</a:t>
            </a:r>
            <a:endParaRPr b="1"/>
          </a:p>
          <a:p>
            <a:pPr indent="0" lvl="0" marL="0" rtl="0" algn="l">
              <a:lnSpc>
                <a:spcPct val="115000"/>
              </a:lnSpc>
              <a:spcBef>
                <a:spcPts val="2000"/>
              </a:spcBef>
              <a:spcAft>
                <a:spcPts val="0"/>
              </a:spcAft>
              <a:buClr>
                <a:schemeClr val="dk1"/>
              </a:buClr>
              <a:buSzPts val="1100"/>
              <a:buFont typeface="Arial"/>
              <a:buNone/>
            </a:pPr>
            <a:r>
              <a:rPr lang="en-US"/>
              <a:t>If your funding from all sources combined equals (or exceeds) the total of all Uses, you should be able to get a food co-op open.  However, having enough money to </a:t>
            </a:r>
            <a:r>
              <a:rPr i="1" lang="en-US"/>
              <a:t>open</a:t>
            </a:r>
            <a:r>
              <a:rPr lang="en-US"/>
              <a:t> a co-op will not ensure its long-term success. Additional business and financial planning is essential to determine feasibility.</a:t>
            </a:r>
            <a:endParaRPr/>
          </a:p>
          <a:p>
            <a:pPr indent="0" lvl="0" marL="0" rtl="0" algn="l">
              <a:lnSpc>
                <a:spcPct val="100000"/>
              </a:lnSpc>
              <a:spcBef>
                <a:spcPts val="2000"/>
              </a:spcBef>
              <a:spcAft>
                <a:spcPts val="0"/>
              </a:spcAft>
              <a:buSzPts val="1500"/>
              <a:buNone/>
            </a:pPr>
            <a:r>
              <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8" name="Shape 458"/>
        <p:cNvGrpSpPr/>
        <p:nvPr/>
      </p:nvGrpSpPr>
      <p:grpSpPr>
        <a:xfrm>
          <a:off x="0" y="0"/>
          <a:ext cx="0" cy="0"/>
          <a:chOff x="0" y="0"/>
          <a:chExt cx="0" cy="0"/>
        </a:xfrm>
      </p:grpSpPr>
      <p:sp>
        <p:nvSpPr>
          <p:cNvPr id="459" name="Google Shape;459;p31"/>
          <p:cNvSpPr txBox="1"/>
          <p:nvPr>
            <p:ph type="title"/>
          </p:nvPr>
        </p:nvSpPr>
        <p:spPr>
          <a:xfrm>
            <a:off x="1483554" y="484100"/>
            <a:ext cx="6138000" cy="111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Sources </a:t>
            </a:r>
            <a:br>
              <a:rPr lang="en-US"/>
            </a:br>
            <a:endParaRPr/>
          </a:p>
        </p:txBody>
      </p:sp>
      <p:sp>
        <p:nvSpPr>
          <p:cNvPr id="460" name="Google Shape;460;p31"/>
          <p:cNvSpPr txBox="1"/>
          <p:nvPr>
            <p:ph idx="1" type="body"/>
          </p:nvPr>
        </p:nvSpPr>
        <p:spPr>
          <a:xfrm>
            <a:off x="290513" y="2017986"/>
            <a:ext cx="3873500" cy="4715323"/>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rgbClr val="D933D6"/>
              </a:buClr>
              <a:buSzPts val="1980"/>
              <a:buNone/>
            </a:pPr>
            <a:r>
              <a:rPr lang="en-US"/>
              <a:t>The worksheet “Sources” restates your funding plan and allows for timing of funding by stage on the worksheet “S&amp;U Cash Flow”. </a:t>
            </a:r>
            <a:endParaRPr/>
          </a:p>
        </p:txBody>
      </p:sp>
      <p:pic>
        <p:nvPicPr>
          <p:cNvPr id="461" name="Google Shape;461;p31"/>
          <p:cNvPicPr preferRelativeResize="0"/>
          <p:nvPr/>
        </p:nvPicPr>
        <p:blipFill rotWithShape="1">
          <a:blip r:embed="rId3">
            <a:alphaModFix/>
          </a:blip>
          <a:srcRect b="0" l="0" r="0" t="0"/>
          <a:stretch/>
        </p:blipFill>
        <p:spPr>
          <a:xfrm>
            <a:off x="4406153" y="1355746"/>
            <a:ext cx="5352702" cy="4372142"/>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6" name="Shape 466"/>
        <p:cNvGrpSpPr/>
        <p:nvPr/>
      </p:nvGrpSpPr>
      <p:grpSpPr>
        <a:xfrm>
          <a:off x="0" y="0"/>
          <a:ext cx="0" cy="0"/>
          <a:chOff x="0" y="0"/>
          <a:chExt cx="0" cy="0"/>
        </a:xfrm>
      </p:grpSpPr>
      <p:sp>
        <p:nvSpPr>
          <p:cNvPr id="467" name="Google Shape;467;p32"/>
          <p:cNvSpPr txBox="1"/>
          <p:nvPr>
            <p:ph type="title"/>
          </p:nvPr>
        </p:nvSpPr>
        <p:spPr>
          <a:xfrm>
            <a:off x="3048000" y="3124201"/>
            <a:ext cx="7518400" cy="1362075"/>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lt1"/>
              </a:buClr>
              <a:buSzPts val="3200"/>
              <a:buFont typeface="Calibri"/>
              <a:buNone/>
            </a:pPr>
            <a:r>
              <a:rPr lang="en-US"/>
              <a:t>Sources &amp; Uses Cash Flow by Stage</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2" name="Shape 472"/>
        <p:cNvGrpSpPr/>
        <p:nvPr/>
      </p:nvGrpSpPr>
      <p:grpSpPr>
        <a:xfrm>
          <a:off x="0" y="0"/>
          <a:ext cx="0" cy="0"/>
          <a:chOff x="0" y="0"/>
          <a:chExt cx="0" cy="0"/>
        </a:xfrm>
      </p:grpSpPr>
      <p:sp>
        <p:nvSpPr>
          <p:cNvPr id="473" name="Google Shape;473;p33"/>
          <p:cNvSpPr txBox="1"/>
          <p:nvPr>
            <p:ph type="title"/>
          </p:nvPr>
        </p:nvSpPr>
        <p:spPr>
          <a:xfrm>
            <a:off x="1455802"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The purpose of </a:t>
            </a:r>
            <a:r>
              <a:rPr i="1" lang="en-US"/>
              <a:t>Cash Flow by Stage</a:t>
            </a:r>
            <a:endParaRPr/>
          </a:p>
        </p:txBody>
      </p:sp>
      <p:sp>
        <p:nvSpPr>
          <p:cNvPr id="474" name="Google Shape;474;p33"/>
          <p:cNvSpPr txBox="1"/>
          <p:nvPr>
            <p:ph idx="1" type="body"/>
          </p:nvPr>
        </p:nvSpPr>
        <p:spPr>
          <a:xfrm>
            <a:off x="1455802" y="1828801"/>
            <a:ext cx="10075084" cy="4537364"/>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500"/>
              <a:buNone/>
            </a:pPr>
            <a:r>
              <a:rPr lang="en-US"/>
              <a:t>As you move along the development timeline, bills will keep coming in. Funding should also keep coming in. Like any other stage of business, it is important that the money is there before the bills come due.</a:t>
            </a:r>
            <a:endParaRPr/>
          </a:p>
          <a:p>
            <a:pPr indent="0" lvl="0" marL="0" rtl="0" algn="l">
              <a:lnSpc>
                <a:spcPct val="100000"/>
              </a:lnSpc>
              <a:spcBef>
                <a:spcPts val="2000"/>
              </a:spcBef>
              <a:spcAft>
                <a:spcPts val="0"/>
              </a:spcAft>
              <a:buSzPts val="1500"/>
              <a:buNone/>
            </a:pPr>
            <a:r>
              <a:rPr lang="en-US"/>
              <a:t>Most of your capital will be raised in the final stages of the co-op’s development, when the major expenses occur. In the early stages, a grant or new owner equity may cover all or most of your organizing costs. </a:t>
            </a:r>
            <a:endParaRPr/>
          </a:p>
          <a:p>
            <a:pPr indent="0" lvl="0" marL="0" rtl="0" algn="l">
              <a:lnSpc>
                <a:spcPct val="100000"/>
              </a:lnSpc>
              <a:spcBef>
                <a:spcPts val="2000"/>
              </a:spcBef>
              <a:spcAft>
                <a:spcPts val="0"/>
              </a:spcAft>
              <a:buSzPts val="1500"/>
              <a:buNone/>
            </a:pPr>
            <a:r>
              <a:rPr lang="en-US"/>
              <a:t>If you hire a project manager, will you be able to continue their salary if ownership growth slows or the main capital campaign is delayed? The cash flow budget can help you analyze your options and plan ahead.</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9" name="Shape 479"/>
        <p:cNvGrpSpPr/>
        <p:nvPr/>
      </p:nvGrpSpPr>
      <p:grpSpPr>
        <a:xfrm>
          <a:off x="0" y="0"/>
          <a:ext cx="0" cy="0"/>
          <a:chOff x="0" y="0"/>
          <a:chExt cx="0" cy="0"/>
        </a:xfrm>
      </p:grpSpPr>
      <p:sp>
        <p:nvSpPr>
          <p:cNvPr id="480" name="Google Shape;480;p34"/>
          <p:cNvSpPr txBox="1"/>
          <p:nvPr/>
        </p:nvSpPr>
        <p:spPr>
          <a:xfrm>
            <a:off x="1483563" y="2053802"/>
            <a:ext cx="9809390" cy="3327667"/>
          </a:xfrm>
          <a:prstGeom prst="rect">
            <a:avLst/>
          </a:prstGeom>
          <a:noFill/>
          <a:ln>
            <a:noFill/>
          </a:ln>
        </p:spPr>
        <p:txBody>
          <a:bodyPr anchorCtr="0" anchor="t" bIns="45700" lIns="91425" spcFirstLastPara="1" rIns="91425" wrap="square" tIns="45700">
            <a:normAutofit/>
          </a:bodyPr>
          <a:lstStyle/>
          <a:p>
            <a:pPr indent="0" lvl="0" marL="0" marR="0" rtl="0" algn="l">
              <a:lnSpc>
                <a:spcPct val="100000"/>
              </a:lnSpc>
              <a:spcBef>
                <a:spcPts val="0"/>
              </a:spcBef>
              <a:spcAft>
                <a:spcPts val="0"/>
              </a:spcAft>
              <a:buClr>
                <a:srgbClr val="E43BCF"/>
              </a:buClr>
              <a:buSzPts val="1980"/>
              <a:buFont typeface="Noto Sans Symbols"/>
              <a:buNone/>
            </a:pPr>
            <a:r>
              <a:rPr b="0" i="0" lang="en-US" sz="2000" u="none" cap="none" strike="noStrike">
                <a:solidFill>
                  <a:srgbClr val="595959"/>
                </a:solidFill>
                <a:latin typeface="Calibri"/>
                <a:ea typeface="Calibri"/>
                <a:cs typeface="Calibri"/>
                <a:sym typeface="Calibri"/>
              </a:rPr>
              <a:t>The fifth worksheet of the Sources &amp; Uses template is on the tab “S&amp;U Cash Flow”. It breaks down expense (Uses) and funding (Sources) throughout the organizing process by the stage in which it’s expected to happen.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E43BCF"/>
              </a:buClr>
              <a:buSzPts val="1980"/>
              <a:buFont typeface="Noto Sans Symbols"/>
              <a:buNone/>
            </a:pPr>
            <a:r>
              <a:t/>
            </a:r>
            <a:endParaRPr b="0" i="0" sz="2000" u="none" cap="none" strike="noStrike">
              <a:solidFill>
                <a:srgbClr val="595959"/>
              </a:solidFill>
              <a:latin typeface="Calibri"/>
              <a:ea typeface="Calibri"/>
              <a:cs typeface="Calibri"/>
              <a:sym typeface="Calibri"/>
            </a:endParaRPr>
          </a:p>
          <a:p>
            <a:pPr indent="0" lvl="0" marL="0" marR="0" rtl="0" algn="l">
              <a:lnSpc>
                <a:spcPct val="100000"/>
              </a:lnSpc>
              <a:spcBef>
                <a:spcPts val="0"/>
              </a:spcBef>
              <a:spcAft>
                <a:spcPts val="0"/>
              </a:spcAft>
              <a:buClr>
                <a:srgbClr val="E43BCF"/>
              </a:buClr>
              <a:buSzPts val="1980"/>
              <a:buFont typeface="Noto Sans Symbols"/>
              <a:buNone/>
            </a:pPr>
            <a:r>
              <a:rPr b="0" i="0" lang="en-US" sz="2000" u="none" cap="none" strike="noStrike">
                <a:solidFill>
                  <a:srgbClr val="595959"/>
                </a:solidFill>
                <a:latin typeface="Calibri"/>
                <a:ea typeface="Calibri"/>
                <a:cs typeface="Calibri"/>
                <a:sym typeface="Calibri"/>
              </a:rPr>
              <a:t>Initially, all of the entries flow from the worksheets “Uses” and “Sources” and are made automatically based on your entries on “Assumptions”. </a:t>
            </a:r>
            <a:endParaRPr b="0" i="1" sz="2000" u="none" cap="none" strike="noStrike">
              <a:solidFill>
                <a:srgbClr val="595959"/>
              </a:solidFill>
              <a:latin typeface="Calibri"/>
              <a:ea typeface="Calibri"/>
              <a:cs typeface="Calibri"/>
              <a:sym typeface="Calibri"/>
            </a:endParaRPr>
          </a:p>
          <a:p>
            <a:pPr indent="0" lvl="0" marL="0" marR="0" rtl="0" algn="l">
              <a:lnSpc>
                <a:spcPct val="100000"/>
              </a:lnSpc>
              <a:spcBef>
                <a:spcPts val="0"/>
              </a:spcBef>
              <a:spcAft>
                <a:spcPts val="0"/>
              </a:spcAft>
              <a:buClr>
                <a:srgbClr val="E43BCF"/>
              </a:buClr>
              <a:buSzPts val="1980"/>
              <a:buFont typeface="Noto Sans Symbols"/>
              <a:buNone/>
            </a:pPr>
            <a:r>
              <a:t/>
            </a:r>
            <a:endParaRPr b="0" i="1" sz="2000" u="none" cap="none" strike="noStrike">
              <a:solidFill>
                <a:srgbClr val="595959"/>
              </a:solidFill>
              <a:latin typeface="Calibri"/>
              <a:ea typeface="Calibri"/>
              <a:cs typeface="Calibri"/>
              <a:sym typeface="Calibri"/>
            </a:endParaRPr>
          </a:p>
          <a:p>
            <a:pPr indent="0" lvl="0" marL="0" marR="0" rtl="0" algn="l">
              <a:lnSpc>
                <a:spcPct val="100000"/>
              </a:lnSpc>
              <a:spcBef>
                <a:spcPts val="0"/>
              </a:spcBef>
              <a:spcAft>
                <a:spcPts val="0"/>
              </a:spcAft>
              <a:buClr>
                <a:srgbClr val="E43BCF"/>
              </a:buClr>
              <a:buSzPts val="1980"/>
              <a:buFont typeface="Noto Sans Symbols"/>
              <a:buNone/>
            </a:pPr>
            <a:r>
              <a:t/>
            </a:r>
            <a:endParaRPr b="0" i="0" sz="2000" u="none" cap="none" strike="noStrike">
              <a:solidFill>
                <a:srgbClr val="595959"/>
              </a:solidFill>
              <a:latin typeface="Calibri"/>
              <a:ea typeface="Calibri"/>
              <a:cs typeface="Calibri"/>
              <a:sym typeface="Calibri"/>
            </a:endParaRPr>
          </a:p>
        </p:txBody>
      </p:sp>
      <p:sp>
        <p:nvSpPr>
          <p:cNvPr id="481" name="Google Shape;481;p34"/>
          <p:cNvSpPr txBox="1"/>
          <p:nvPr>
            <p:ph type="title"/>
          </p:nvPr>
        </p:nvSpPr>
        <p:spPr>
          <a:xfrm>
            <a:off x="1483563"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S&amp;U Cash Flow</a:t>
            </a:r>
            <a:br>
              <a:rPr lang="en-US"/>
            </a:b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6" name="Shape 486"/>
        <p:cNvGrpSpPr/>
        <p:nvPr/>
      </p:nvGrpSpPr>
      <p:grpSpPr>
        <a:xfrm>
          <a:off x="0" y="0"/>
          <a:ext cx="0" cy="0"/>
          <a:chOff x="0" y="0"/>
          <a:chExt cx="0" cy="0"/>
        </a:xfrm>
      </p:grpSpPr>
      <p:pic>
        <p:nvPicPr>
          <p:cNvPr id="487" name="Google Shape;487;p35"/>
          <p:cNvPicPr preferRelativeResize="0"/>
          <p:nvPr/>
        </p:nvPicPr>
        <p:blipFill rotWithShape="1">
          <a:blip r:embed="rId3">
            <a:alphaModFix/>
          </a:blip>
          <a:srcRect b="0" l="0" r="0" t="0"/>
          <a:stretch/>
        </p:blipFill>
        <p:spPr>
          <a:xfrm>
            <a:off x="1483563" y="1525004"/>
            <a:ext cx="8783276" cy="4848902"/>
          </a:xfrm>
          <a:prstGeom prst="rect">
            <a:avLst/>
          </a:prstGeom>
          <a:noFill/>
          <a:ln>
            <a:noFill/>
          </a:ln>
        </p:spPr>
      </p:pic>
      <p:sp>
        <p:nvSpPr>
          <p:cNvPr id="488" name="Google Shape;488;p35"/>
          <p:cNvSpPr txBox="1"/>
          <p:nvPr>
            <p:ph type="title"/>
          </p:nvPr>
        </p:nvSpPr>
        <p:spPr>
          <a:xfrm>
            <a:off x="1483563"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S&amp;U Cash Flow</a:t>
            </a:r>
            <a:br>
              <a:rPr lang="en-US"/>
            </a:br>
            <a:endParaRPr/>
          </a:p>
        </p:txBody>
      </p:sp>
      <p:sp>
        <p:nvSpPr>
          <p:cNvPr id="489" name="Google Shape;489;p35"/>
          <p:cNvSpPr txBox="1"/>
          <p:nvPr>
            <p:ph idx="2" type="body"/>
          </p:nvPr>
        </p:nvSpPr>
        <p:spPr>
          <a:xfrm>
            <a:off x="5193306" y="3582004"/>
            <a:ext cx="6562291" cy="2644733"/>
          </a:xfrm>
          <a:prstGeom prst="rect">
            <a:avLst/>
          </a:prstGeom>
          <a:solidFill>
            <a:schemeClr val="lt1"/>
          </a:solidFill>
          <a:ln cap="flat" cmpd="sng" w="28575">
            <a:solidFill>
              <a:srgbClr val="C00000"/>
            </a:solidFill>
            <a:prstDash val="solid"/>
            <a:round/>
            <a:headEnd len="sm" w="sm" type="none"/>
            <a:tailEnd len="sm" w="sm" type="none"/>
          </a:ln>
        </p:spPr>
        <p:txBody>
          <a:bodyPr anchorCtr="0" anchor="t" bIns="45700" lIns="91425" spcFirstLastPara="1" rIns="91425" wrap="square" tIns="45700">
            <a:noAutofit/>
          </a:bodyPr>
          <a:lstStyle/>
          <a:p>
            <a:pPr indent="-223838" lvl="0" marL="344488" rtl="0" algn="l">
              <a:lnSpc>
                <a:spcPct val="100000"/>
              </a:lnSpc>
              <a:spcBef>
                <a:spcPts val="2000"/>
              </a:spcBef>
              <a:spcAft>
                <a:spcPts val="0"/>
              </a:spcAft>
              <a:buClr>
                <a:srgbClr val="E43BCF"/>
              </a:buClr>
              <a:buSzPts val="1980"/>
              <a:buNone/>
            </a:pPr>
            <a:r>
              <a:rPr lang="en-US" sz="2000"/>
              <a:t>The first two columns are a detailed description of:</a:t>
            </a:r>
            <a:endParaRPr/>
          </a:p>
          <a:p>
            <a:pPr indent="-223838" lvl="0" marL="344488" rtl="0" algn="l">
              <a:lnSpc>
                <a:spcPct val="100000"/>
              </a:lnSpc>
              <a:spcBef>
                <a:spcPts val="2000"/>
              </a:spcBef>
              <a:spcAft>
                <a:spcPts val="0"/>
              </a:spcAft>
              <a:buClr>
                <a:srgbClr val="E43BCF"/>
              </a:buClr>
              <a:buSzPts val="1980"/>
              <a:buChar char="■"/>
            </a:pPr>
            <a:r>
              <a:rPr lang="en-US" sz="2000"/>
              <a:t>the total </a:t>
            </a:r>
            <a:r>
              <a:rPr i="1" lang="en-US" sz="2000"/>
              <a:t>Uses</a:t>
            </a:r>
            <a:r>
              <a:rPr lang="en-US" sz="2000"/>
              <a:t> of Cash (the amount your project is estimated to cost to open) in rows 12 to 52 </a:t>
            </a:r>
            <a:endParaRPr/>
          </a:p>
          <a:p>
            <a:pPr indent="-223838" lvl="0" marL="344488" rtl="0" algn="l">
              <a:lnSpc>
                <a:spcPct val="100000"/>
              </a:lnSpc>
              <a:spcBef>
                <a:spcPts val="2000"/>
              </a:spcBef>
              <a:spcAft>
                <a:spcPts val="0"/>
              </a:spcAft>
              <a:buClr>
                <a:srgbClr val="E43BCF"/>
              </a:buClr>
              <a:buSzPts val="1980"/>
              <a:buChar char="■"/>
            </a:pPr>
            <a:r>
              <a:rPr lang="en-US" sz="2000"/>
              <a:t>the total </a:t>
            </a:r>
            <a:r>
              <a:rPr i="1" lang="en-US" sz="2000"/>
              <a:t>Sources</a:t>
            </a:r>
            <a:r>
              <a:rPr lang="en-US" sz="2000"/>
              <a:t> of Cash (the amount you’ll need to raise) in rows 54 to 62.  </a:t>
            </a:r>
            <a:endParaRPr sz="200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4" name="Shape 494"/>
        <p:cNvGrpSpPr/>
        <p:nvPr/>
      </p:nvGrpSpPr>
      <p:grpSpPr>
        <a:xfrm>
          <a:off x="0" y="0"/>
          <a:ext cx="0" cy="0"/>
          <a:chOff x="0" y="0"/>
          <a:chExt cx="0" cy="0"/>
        </a:xfrm>
      </p:grpSpPr>
      <p:pic>
        <p:nvPicPr>
          <p:cNvPr id="495" name="Google Shape;495;p36"/>
          <p:cNvPicPr preferRelativeResize="0"/>
          <p:nvPr/>
        </p:nvPicPr>
        <p:blipFill rotWithShape="1">
          <a:blip r:embed="rId3">
            <a:alphaModFix/>
          </a:blip>
          <a:srcRect b="0" l="0" r="0" t="0"/>
          <a:stretch/>
        </p:blipFill>
        <p:spPr>
          <a:xfrm>
            <a:off x="1483563" y="1600200"/>
            <a:ext cx="8783276" cy="4848902"/>
          </a:xfrm>
          <a:prstGeom prst="rect">
            <a:avLst/>
          </a:prstGeom>
          <a:noFill/>
          <a:ln>
            <a:noFill/>
          </a:ln>
        </p:spPr>
      </p:pic>
      <p:sp>
        <p:nvSpPr>
          <p:cNvPr id="496" name="Google Shape;496;p36"/>
          <p:cNvSpPr txBox="1"/>
          <p:nvPr>
            <p:ph type="title"/>
          </p:nvPr>
        </p:nvSpPr>
        <p:spPr>
          <a:xfrm>
            <a:off x="1483563"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S&amp;U Cash Flow</a:t>
            </a:r>
            <a:br>
              <a:rPr lang="en-US"/>
            </a:br>
            <a:endParaRPr/>
          </a:p>
        </p:txBody>
      </p:sp>
      <p:sp>
        <p:nvSpPr>
          <p:cNvPr id="497" name="Google Shape;497;p36"/>
          <p:cNvSpPr txBox="1"/>
          <p:nvPr>
            <p:ph idx="2" type="body"/>
          </p:nvPr>
        </p:nvSpPr>
        <p:spPr>
          <a:xfrm>
            <a:off x="4758600" y="3492075"/>
            <a:ext cx="6562200" cy="1649700"/>
          </a:xfrm>
          <a:prstGeom prst="rect">
            <a:avLst/>
          </a:prstGeom>
          <a:solidFill>
            <a:schemeClr val="lt1"/>
          </a:solidFill>
          <a:ln cap="flat" cmpd="sng" w="28575">
            <a:solidFill>
              <a:srgbClr val="C00000"/>
            </a:solidFill>
            <a:prstDash val="solid"/>
            <a:round/>
            <a:headEnd len="sm" w="sm" type="none"/>
            <a:tailEnd len="sm" w="sm" type="none"/>
          </a:ln>
        </p:spPr>
        <p:txBody>
          <a:bodyPr anchorCtr="0" anchor="t" bIns="45700" lIns="91425" spcFirstLastPara="1" rIns="91425" wrap="square" tIns="45700">
            <a:noAutofit/>
          </a:bodyPr>
          <a:lstStyle/>
          <a:p>
            <a:pPr indent="0" lvl="0" marL="0" rtl="0" algn="l">
              <a:lnSpc>
                <a:spcPct val="100000"/>
              </a:lnSpc>
              <a:spcBef>
                <a:spcPts val="2000"/>
              </a:spcBef>
              <a:spcAft>
                <a:spcPts val="0"/>
              </a:spcAft>
              <a:buClr>
                <a:srgbClr val="E43BCF"/>
              </a:buClr>
              <a:buSzPts val="1980"/>
              <a:buNone/>
            </a:pPr>
            <a:r>
              <a:rPr lang="en-US" sz="2000"/>
              <a:t>The next five columns (C to G) divide the total amount of cash into each stage. </a:t>
            </a:r>
            <a:endParaRPr/>
          </a:p>
          <a:p>
            <a:pPr indent="0" lvl="0" marL="120650" rtl="0" algn="l">
              <a:lnSpc>
                <a:spcPct val="100000"/>
              </a:lnSpc>
              <a:spcBef>
                <a:spcPts val="2000"/>
              </a:spcBef>
              <a:spcAft>
                <a:spcPts val="0"/>
              </a:spcAft>
              <a:buClr>
                <a:srgbClr val="E43BCF"/>
              </a:buClr>
              <a:buSzPts val="1980"/>
              <a:buNone/>
            </a:pPr>
            <a:r>
              <a:rPr lang="en-US" sz="2000"/>
              <a:t>Column H totals up the five stages. Column I compares that total to column B to make sure there’s no error. </a:t>
            </a:r>
            <a:endParaRPr sz="2000"/>
          </a:p>
        </p:txBody>
      </p:sp>
      <p:sp>
        <p:nvSpPr>
          <p:cNvPr id="498" name="Google Shape;498;p36"/>
          <p:cNvSpPr/>
          <p:nvPr/>
        </p:nvSpPr>
        <p:spPr>
          <a:xfrm>
            <a:off x="5069169" y="2253740"/>
            <a:ext cx="4014868" cy="706432"/>
          </a:xfrm>
          <a:prstGeom prst="ellipse">
            <a:avLst/>
          </a:prstGeom>
          <a:noFill/>
          <a:ln cap="flat" cmpd="sng" w="28575">
            <a:solidFill>
              <a:srgbClr val="C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499" name="Google Shape;499;p36"/>
          <p:cNvSpPr/>
          <p:nvPr/>
        </p:nvSpPr>
        <p:spPr>
          <a:xfrm>
            <a:off x="9203958" y="5846164"/>
            <a:ext cx="1103669" cy="344773"/>
          </a:xfrm>
          <a:prstGeom prst="ellipse">
            <a:avLst/>
          </a:prstGeom>
          <a:noFill/>
          <a:ln cap="flat" cmpd="sng" w="28575">
            <a:solidFill>
              <a:srgbClr val="C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cxnSp>
        <p:nvCxnSpPr>
          <p:cNvPr id="500" name="Google Shape;500;p36"/>
          <p:cNvCxnSpPr>
            <a:endCxn id="499" idx="6"/>
          </p:cNvCxnSpPr>
          <p:nvPr/>
        </p:nvCxnSpPr>
        <p:spPr>
          <a:xfrm flipH="1" rot="-5400000">
            <a:off x="9586727" y="5297651"/>
            <a:ext cx="1042200" cy="399600"/>
          </a:xfrm>
          <a:prstGeom prst="curvedConnector4">
            <a:avLst>
              <a:gd fmla="val 41730" name="adj1"/>
              <a:gd fmla="val 159591" name="adj2"/>
            </a:avLst>
          </a:prstGeom>
          <a:noFill/>
          <a:ln cap="flat" cmpd="sng" w="28575">
            <a:solidFill>
              <a:srgbClr val="C00000"/>
            </a:solidFill>
            <a:prstDash val="solid"/>
            <a:round/>
            <a:headEnd len="sm" w="sm" type="none"/>
            <a:tailEnd len="med" w="med" type="triangle"/>
          </a:ln>
        </p:spPr>
      </p:cxnSp>
      <p:cxnSp>
        <p:nvCxnSpPr>
          <p:cNvPr id="501" name="Google Shape;501;p36"/>
          <p:cNvCxnSpPr/>
          <p:nvPr/>
        </p:nvCxnSpPr>
        <p:spPr>
          <a:xfrm rot="10800000">
            <a:off x="9084089" y="2728130"/>
            <a:ext cx="1753800" cy="1169700"/>
          </a:xfrm>
          <a:prstGeom prst="curvedConnector3">
            <a:avLst>
              <a:gd fmla="val -20086" name="adj1"/>
            </a:avLst>
          </a:prstGeom>
          <a:noFill/>
          <a:ln cap="flat" cmpd="sng" w="28575">
            <a:solidFill>
              <a:srgbClr val="C00000"/>
            </a:solidFill>
            <a:prstDash val="solid"/>
            <a:round/>
            <a:headEnd len="sm" w="sm" type="none"/>
            <a:tailEnd len="med" w="med" type="triangle"/>
          </a:ln>
        </p:spPr>
      </p:cxnSp>
      <p:sp>
        <p:nvSpPr>
          <p:cNvPr id="502" name="Google Shape;502;p36"/>
          <p:cNvSpPr/>
          <p:nvPr/>
        </p:nvSpPr>
        <p:spPr>
          <a:xfrm>
            <a:off x="4079826" y="5863654"/>
            <a:ext cx="1103669" cy="344773"/>
          </a:xfrm>
          <a:prstGeom prst="ellipse">
            <a:avLst/>
          </a:prstGeom>
          <a:noFill/>
          <a:ln cap="flat" cmpd="sng" w="28575">
            <a:solidFill>
              <a:srgbClr val="C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7" name="Shape 507"/>
        <p:cNvGrpSpPr/>
        <p:nvPr/>
      </p:nvGrpSpPr>
      <p:grpSpPr>
        <a:xfrm>
          <a:off x="0" y="0"/>
          <a:ext cx="0" cy="0"/>
          <a:chOff x="0" y="0"/>
          <a:chExt cx="0" cy="0"/>
        </a:xfrm>
      </p:grpSpPr>
      <p:pic>
        <p:nvPicPr>
          <p:cNvPr id="508" name="Google Shape;508;p37"/>
          <p:cNvPicPr preferRelativeResize="0"/>
          <p:nvPr/>
        </p:nvPicPr>
        <p:blipFill rotWithShape="1">
          <a:blip r:embed="rId3">
            <a:alphaModFix/>
          </a:blip>
          <a:srcRect b="0" l="0" r="0" t="0"/>
          <a:stretch/>
        </p:blipFill>
        <p:spPr>
          <a:xfrm>
            <a:off x="1499265" y="1666071"/>
            <a:ext cx="8773749" cy="4725059"/>
          </a:xfrm>
          <a:prstGeom prst="rect">
            <a:avLst/>
          </a:prstGeom>
          <a:noFill/>
          <a:ln>
            <a:noFill/>
          </a:ln>
        </p:spPr>
      </p:pic>
      <p:sp>
        <p:nvSpPr>
          <p:cNvPr id="509" name="Google Shape;509;p37"/>
          <p:cNvSpPr txBox="1"/>
          <p:nvPr>
            <p:ph type="title"/>
          </p:nvPr>
        </p:nvSpPr>
        <p:spPr>
          <a:xfrm>
            <a:off x="1483563"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S&amp;U Cash Flow</a:t>
            </a:r>
            <a:endParaRPr/>
          </a:p>
        </p:txBody>
      </p:sp>
      <p:sp>
        <p:nvSpPr>
          <p:cNvPr id="510" name="Google Shape;510;p37"/>
          <p:cNvSpPr txBox="1"/>
          <p:nvPr/>
        </p:nvSpPr>
        <p:spPr>
          <a:xfrm>
            <a:off x="4348700" y="4469525"/>
            <a:ext cx="6562200" cy="1402200"/>
          </a:xfrm>
          <a:prstGeom prst="rect">
            <a:avLst/>
          </a:prstGeom>
          <a:solidFill>
            <a:schemeClr val="lt1"/>
          </a:solidFill>
          <a:ln cap="flat" cmpd="sng" w="28575">
            <a:solidFill>
              <a:srgbClr val="C00000"/>
            </a:solidFill>
            <a:prstDash val="solid"/>
            <a:round/>
            <a:headEnd len="sm" w="sm" type="none"/>
            <a:tailEnd len="sm" w="sm" type="none"/>
          </a:ln>
        </p:spPr>
        <p:txBody>
          <a:bodyPr anchorCtr="0" anchor="t" bIns="45700" lIns="91425" spcFirstLastPara="1" rIns="91425" wrap="square" tIns="45700">
            <a:noAutofit/>
          </a:bodyPr>
          <a:lstStyle/>
          <a:p>
            <a:pPr indent="0" lvl="0" marL="120650" marR="0" rtl="0" algn="l">
              <a:lnSpc>
                <a:spcPct val="100000"/>
              </a:lnSpc>
              <a:spcBef>
                <a:spcPts val="1000"/>
              </a:spcBef>
              <a:spcAft>
                <a:spcPts val="0"/>
              </a:spcAft>
              <a:buClr>
                <a:srgbClr val="E43BCF"/>
              </a:buClr>
              <a:buSzPts val="1980"/>
              <a:buFont typeface="Noto Sans Symbols"/>
              <a:buNone/>
            </a:pPr>
            <a:r>
              <a:rPr b="0" i="0" lang="en-US" sz="2000" u="none" cap="none" strike="noStrike">
                <a:solidFill>
                  <a:srgbClr val="595959"/>
                </a:solidFill>
                <a:latin typeface="Calibri"/>
                <a:ea typeface="Calibri"/>
                <a:cs typeface="Calibri"/>
                <a:sym typeface="Calibri"/>
              </a:rPr>
              <a:t>The total </a:t>
            </a:r>
            <a:r>
              <a:rPr b="0" i="1" lang="en-US" sz="2000" u="none" cap="none" strike="noStrike">
                <a:solidFill>
                  <a:srgbClr val="595959"/>
                </a:solidFill>
                <a:latin typeface="Calibri"/>
                <a:ea typeface="Calibri"/>
                <a:cs typeface="Calibri"/>
                <a:sym typeface="Calibri"/>
              </a:rPr>
              <a:t>Uses</a:t>
            </a:r>
            <a:r>
              <a:rPr b="0" i="0" lang="en-US" sz="2000" u="none" cap="none" strike="noStrike">
                <a:solidFill>
                  <a:srgbClr val="595959"/>
                </a:solidFill>
                <a:latin typeface="Calibri"/>
                <a:ea typeface="Calibri"/>
                <a:cs typeface="Calibri"/>
                <a:sym typeface="Calibri"/>
              </a:rPr>
              <a:t> of Cash are on row 52. Column B is the total estimate for opening the co-op. Columns C to G show the estimated amount  you’ll spend in each stage of development.</a:t>
            </a:r>
            <a:endParaRPr b="0" i="0" sz="1400" u="none" cap="none" strike="noStrike">
              <a:solidFill>
                <a:srgbClr val="000000"/>
              </a:solidFill>
              <a:latin typeface="Arial"/>
              <a:ea typeface="Arial"/>
              <a:cs typeface="Arial"/>
              <a:sym typeface="Arial"/>
            </a:endParaRPr>
          </a:p>
        </p:txBody>
      </p:sp>
      <p:cxnSp>
        <p:nvCxnSpPr>
          <p:cNvPr id="511" name="Google Shape;511;p37"/>
          <p:cNvCxnSpPr/>
          <p:nvPr/>
        </p:nvCxnSpPr>
        <p:spPr>
          <a:xfrm rot="10800000">
            <a:off x="9867251" y="4242266"/>
            <a:ext cx="1180500" cy="839400"/>
          </a:xfrm>
          <a:prstGeom prst="curvedConnector3">
            <a:avLst>
              <a:gd fmla="val -56664" name="adj1"/>
            </a:avLst>
          </a:prstGeom>
          <a:noFill/>
          <a:ln cap="flat" cmpd="sng" w="28575">
            <a:solidFill>
              <a:srgbClr val="C00000"/>
            </a:solidFill>
            <a:prstDash val="solid"/>
            <a:round/>
            <a:headEnd len="sm" w="sm" type="none"/>
            <a:tailEnd len="med" w="med" type="triangle"/>
          </a:ln>
        </p:spPr>
      </p:cxn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6" name="Shape 516"/>
        <p:cNvGrpSpPr/>
        <p:nvPr/>
      </p:nvGrpSpPr>
      <p:grpSpPr>
        <a:xfrm>
          <a:off x="0" y="0"/>
          <a:ext cx="0" cy="0"/>
          <a:chOff x="0" y="0"/>
          <a:chExt cx="0" cy="0"/>
        </a:xfrm>
      </p:grpSpPr>
      <p:pic>
        <p:nvPicPr>
          <p:cNvPr id="517" name="Google Shape;517;p38"/>
          <p:cNvPicPr preferRelativeResize="0"/>
          <p:nvPr/>
        </p:nvPicPr>
        <p:blipFill rotWithShape="1">
          <a:blip r:embed="rId3">
            <a:alphaModFix/>
          </a:blip>
          <a:srcRect b="0" l="0" r="0" t="0"/>
          <a:stretch/>
        </p:blipFill>
        <p:spPr>
          <a:xfrm>
            <a:off x="1499265" y="1666071"/>
            <a:ext cx="8773749" cy="4725059"/>
          </a:xfrm>
          <a:prstGeom prst="rect">
            <a:avLst/>
          </a:prstGeom>
          <a:noFill/>
          <a:ln>
            <a:noFill/>
          </a:ln>
        </p:spPr>
      </p:pic>
      <p:sp>
        <p:nvSpPr>
          <p:cNvPr id="518" name="Google Shape;518;p38"/>
          <p:cNvSpPr txBox="1"/>
          <p:nvPr>
            <p:ph type="title"/>
          </p:nvPr>
        </p:nvSpPr>
        <p:spPr>
          <a:xfrm>
            <a:off x="1483563"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S&amp;U Cash Flow</a:t>
            </a:r>
            <a:endParaRPr/>
          </a:p>
        </p:txBody>
      </p:sp>
      <p:sp>
        <p:nvSpPr>
          <p:cNvPr id="519" name="Google Shape;519;p38"/>
          <p:cNvSpPr txBox="1"/>
          <p:nvPr/>
        </p:nvSpPr>
        <p:spPr>
          <a:xfrm>
            <a:off x="3923025" y="4225151"/>
            <a:ext cx="6562200" cy="1417800"/>
          </a:xfrm>
          <a:prstGeom prst="rect">
            <a:avLst/>
          </a:prstGeom>
          <a:solidFill>
            <a:schemeClr val="lt1"/>
          </a:solidFill>
          <a:ln cap="flat" cmpd="sng" w="28575">
            <a:solidFill>
              <a:srgbClr val="C00000"/>
            </a:solidFill>
            <a:prstDash val="solid"/>
            <a:round/>
            <a:headEnd len="sm" w="sm" type="none"/>
            <a:tailEnd len="sm" w="sm" type="none"/>
          </a:ln>
        </p:spPr>
        <p:txBody>
          <a:bodyPr anchorCtr="0" anchor="t" bIns="45700" lIns="91425" spcFirstLastPara="1" rIns="91425" wrap="square" tIns="45700">
            <a:noAutofit/>
          </a:bodyPr>
          <a:lstStyle/>
          <a:p>
            <a:pPr indent="0" lvl="0" marL="120650" marR="0" rtl="0" algn="l">
              <a:lnSpc>
                <a:spcPct val="100000"/>
              </a:lnSpc>
              <a:spcBef>
                <a:spcPts val="1000"/>
              </a:spcBef>
              <a:spcAft>
                <a:spcPts val="0"/>
              </a:spcAft>
              <a:buClr>
                <a:srgbClr val="E43BCF"/>
              </a:buClr>
              <a:buSzPts val="1980"/>
              <a:buFont typeface="Noto Sans Symbols"/>
              <a:buNone/>
            </a:pPr>
            <a:r>
              <a:rPr b="0" i="0" lang="en-US" sz="2000" u="none" cap="none" strike="noStrike">
                <a:solidFill>
                  <a:srgbClr val="595959"/>
                </a:solidFill>
                <a:latin typeface="Calibri"/>
                <a:ea typeface="Calibri"/>
                <a:cs typeface="Calibri"/>
                <a:sym typeface="Calibri"/>
              </a:rPr>
              <a:t>The total </a:t>
            </a:r>
            <a:r>
              <a:rPr b="0" i="1" lang="en-US" sz="2000" u="none" cap="none" strike="noStrike">
                <a:solidFill>
                  <a:srgbClr val="595959"/>
                </a:solidFill>
                <a:latin typeface="Calibri"/>
                <a:ea typeface="Calibri"/>
                <a:cs typeface="Calibri"/>
                <a:sym typeface="Calibri"/>
              </a:rPr>
              <a:t>Sources</a:t>
            </a:r>
            <a:r>
              <a:rPr b="0" i="0" lang="en-US" sz="2000" u="none" cap="none" strike="noStrike">
                <a:solidFill>
                  <a:srgbClr val="595959"/>
                </a:solidFill>
                <a:latin typeface="Calibri"/>
                <a:ea typeface="Calibri"/>
                <a:cs typeface="Calibri"/>
                <a:sym typeface="Calibri"/>
              </a:rPr>
              <a:t> of Cash are on row 62. Again, column B is the total estimate for opening the co-op. Columns C to G show the estimated amount  you should plan to raise in each stage of development.</a:t>
            </a:r>
            <a:endParaRPr b="0" i="0" sz="1400" u="none" cap="none" strike="noStrike">
              <a:solidFill>
                <a:srgbClr val="000000"/>
              </a:solidFill>
              <a:latin typeface="Arial"/>
              <a:ea typeface="Arial"/>
              <a:cs typeface="Arial"/>
              <a:sym typeface="Arial"/>
            </a:endParaRPr>
          </a:p>
        </p:txBody>
      </p:sp>
      <p:cxnSp>
        <p:nvCxnSpPr>
          <p:cNvPr id="520" name="Google Shape;520;p38"/>
          <p:cNvCxnSpPr>
            <a:stCxn id="519" idx="3"/>
          </p:cNvCxnSpPr>
          <p:nvPr/>
        </p:nvCxnSpPr>
        <p:spPr>
          <a:xfrm flipH="1">
            <a:off x="10272825" y="4934051"/>
            <a:ext cx="212400" cy="1200300"/>
          </a:xfrm>
          <a:prstGeom prst="curvedConnector4">
            <a:avLst>
              <a:gd fmla="val -112112" name="adj1"/>
              <a:gd fmla="val 79530" name="adj2"/>
            </a:avLst>
          </a:prstGeom>
          <a:noFill/>
          <a:ln cap="flat" cmpd="sng" w="28575">
            <a:solidFill>
              <a:srgbClr val="C00000"/>
            </a:solidFill>
            <a:prstDash val="solid"/>
            <a:round/>
            <a:headEnd len="sm" w="sm" type="none"/>
            <a:tailEnd len="med" w="med" type="triangle"/>
          </a:ln>
        </p:spPr>
      </p:cxn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5" name="Shape 525"/>
        <p:cNvGrpSpPr/>
        <p:nvPr/>
      </p:nvGrpSpPr>
      <p:grpSpPr>
        <a:xfrm>
          <a:off x="0" y="0"/>
          <a:ext cx="0" cy="0"/>
          <a:chOff x="0" y="0"/>
          <a:chExt cx="0" cy="0"/>
        </a:xfrm>
      </p:grpSpPr>
      <p:pic>
        <p:nvPicPr>
          <p:cNvPr id="526" name="Google Shape;526;p39"/>
          <p:cNvPicPr preferRelativeResize="0"/>
          <p:nvPr/>
        </p:nvPicPr>
        <p:blipFill rotWithShape="1">
          <a:blip r:embed="rId3">
            <a:alphaModFix/>
          </a:blip>
          <a:srcRect b="0" l="0" r="0" t="0"/>
          <a:stretch/>
        </p:blipFill>
        <p:spPr>
          <a:xfrm>
            <a:off x="1483563" y="1525004"/>
            <a:ext cx="8783276" cy="4848902"/>
          </a:xfrm>
          <a:prstGeom prst="rect">
            <a:avLst/>
          </a:prstGeom>
          <a:noFill/>
          <a:ln>
            <a:noFill/>
          </a:ln>
        </p:spPr>
      </p:pic>
      <p:sp>
        <p:nvSpPr>
          <p:cNvPr id="527" name="Google Shape;527;p39"/>
          <p:cNvSpPr txBox="1"/>
          <p:nvPr>
            <p:ph type="title"/>
          </p:nvPr>
        </p:nvSpPr>
        <p:spPr>
          <a:xfrm>
            <a:off x="1483563"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S&amp;U Cash Flow</a:t>
            </a:r>
            <a:br>
              <a:rPr lang="en-US"/>
            </a:br>
            <a:endParaRPr/>
          </a:p>
        </p:txBody>
      </p:sp>
      <p:sp>
        <p:nvSpPr>
          <p:cNvPr id="528" name="Google Shape;528;p39"/>
          <p:cNvSpPr txBox="1"/>
          <p:nvPr>
            <p:ph idx="2" type="body"/>
          </p:nvPr>
        </p:nvSpPr>
        <p:spPr>
          <a:xfrm>
            <a:off x="4996356" y="4423128"/>
            <a:ext cx="6426149" cy="1917710"/>
          </a:xfrm>
          <a:prstGeom prst="rect">
            <a:avLst/>
          </a:prstGeom>
          <a:solidFill>
            <a:schemeClr val="lt1"/>
          </a:solidFill>
          <a:ln cap="flat" cmpd="sng" w="28575">
            <a:solidFill>
              <a:srgbClr val="C00000"/>
            </a:solidFill>
            <a:prstDash val="solid"/>
            <a:round/>
            <a:headEnd len="sm" w="sm" type="none"/>
            <a:tailEnd len="sm" w="sm" type="none"/>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E43BCF"/>
              </a:buClr>
              <a:buSzPts val="1980"/>
              <a:buNone/>
            </a:pPr>
            <a:r>
              <a:t/>
            </a:r>
            <a:endParaRPr sz="1000"/>
          </a:p>
          <a:p>
            <a:pPr indent="0" lvl="0" marL="120650" rtl="0" algn="l">
              <a:lnSpc>
                <a:spcPct val="100000"/>
              </a:lnSpc>
              <a:spcBef>
                <a:spcPts val="0"/>
              </a:spcBef>
              <a:spcAft>
                <a:spcPts val="0"/>
              </a:spcAft>
              <a:buClr>
                <a:srgbClr val="E43BCF"/>
              </a:buClr>
              <a:buSzPts val="1980"/>
              <a:buNone/>
            </a:pPr>
            <a:r>
              <a:rPr lang="en-US" sz="2000"/>
              <a:t>Near the top of the worksheet, in rows 7 to 10, there’s a summary for each stage. There’s zero cash at the beginning of Stage 1, with the estimated Uses and Sources of cash (spent and raised), and a calculation of the cash remaining at the end of the stage.</a:t>
            </a:r>
            <a:endParaRPr sz="2000"/>
          </a:p>
        </p:txBody>
      </p:sp>
      <p:sp>
        <p:nvSpPr>
          <p:cNvPr id="529" name="Google Shape;529;p39"/>
          <p:cNvSpPr/>
          <p:nvPr/>
        </p:nvSpPr>
        <p:spPr>
          <a:xfrm>
            <a:off x="1124258" y="3304878"/>
            <a:ext cx="3634334" cy="1116106"/>
          </a:xfrm>
          <a:prstGeom prst="ellipse">
            <a:avLst/>
          </a:prstGeom>
          <a:noFill/>
          <a:ln cap="flat" cmpd="sng" w="28575">
            <a:solidFill>
              <a:srgbClr val="C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4" name="Shape 534"/>
        <p:cNvGrpSpPr/>
        <p:nvPr/>
      </p:nvGrpSpPr>
      <p:grpSpPr>
        <a:xfrm>
          <a:off x="0" y="0"/>
          <a:ext cx="0" cy="0"/>
          <a:chOff x="0" y="0"/>
          <a:chExt cx="0" cy="0"/>
        </a:xfrm>
      </p:grpSpPr>
      <p:pic>
        <p:nvPicPr>
          <p:cNvPr id="535" name="Google Shape;535;p40"/>
          <p:cNvPicPr preferRelativeResize="0"/>
          <p:nvPr/>
        </p:nvPicPr>
        <p:blipFill rotWithShape="1">
          <a:blip r:embed="rId3">
            <a:alphaModFix/>
          </a:blip>
          <a:srcRect b="0" l="0" r="0" t="0"/>
          <a:stretch/>
        </p:blipFill>
        <p:spPr>
          <a:xfrm>
            <a:off x="1483563" y="1525004"/>
            <a:ext cx="8783276" cy="4848902"/>
          </a:xfrm>
          <a:prstGeom prst="rect">
            <a:avLst/>
          </a:prstGeom>
          <a:noFill/>
          <a:ln>
            <a:noFill/>
          </a:ln>
        </p:spPr>
      </p:pic>
      <p:sp>
        <p:nvSpPr>
          <p:cNvPr id="536" name="Google Shape;536;p40"/>
          <p:cNvSpPr txBox="1"/>
          <p:nvPr>
            <p:ph type="title"/>
          </p:nvPr>
        </p:nvSpPr>
        <p:spPr>
          <a:xfrm>
            <a:off x="1483563"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S&amp;U Cash Flow</a:t>
            </a:r>
            <a:br>
              <a:rPr lang="en-US"/>
            </a:br>
            <a:endParaRPr/>
          </a:p>
        </p:txBody>
      </p:sp>
      <p:sp>
        <p:nvSpPr>
          <p:cNvPr id="537" name="Google Shape;537;p40"/>
          <p:cNvSpPr txBox="1"/>
          <p:nvPr>
            <p:ph idx="2" type="body"/>
          </p:nvPr>
        </p:nvSpPr>
        <p:spPr>
          <a:xfrm>
            <a:off x="4996356" y="4408138"/>
            <a:ext cx="6426149" cy="1602916"/>
          </a:xfrm>
          <a:prstGeom prst="rect">
            <a:avLst/>
          </a:prstGeom>
          <a:solidFill>
            <a:schemeClr val="lt1"/>
          </a:solidFill>
          <a:ln cap="flat" cmpd="sng" w="28575">
            <a:solidFill>
              <a:srgbClr val="C00000"/>
            </a:solidFill>
            <a:prstDash val="solid"/>
            <a:round/>
            <a:headEnd len="sm" w="sm" type="none"/>
            <a:tailEnd len="sm" w="sm" type="none"/>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E43BCF"/>
              </a:buClr>
              <a:buSzPts val="1980"/>
              <a:buNone/>
            </a:pPr>
            <a:r>
              <a:t/>
            </a:r>
            <a:endParaRPr sz="1000"/>
          </a:p>
          <a:p>
            <a:pPr indent="0" lvl="0" marL="120650" rtl="0" algn="l">
              <a:lnSpc>
                <a:spcPct val="100000"/>
              </a:lnSpc>
              <a:spcBef>
                <a:spcPts val="0"/>
              </a:spcBef>
              <a:spcAft>
                <a:spcPts val="0"/>
              </a:spcAft>
              <a:buClr>
                <a:srgbClr val="E43BCF"/>
              </a:buClr>
              <a:buSzPts val="1980"/>
              <a:buNone/>
            </a:pPr>
            <a:r>
              <a:rPr lang="en-US" sz="2000"/>
              <a:t>If the estimated cash at the end of any stage (row 10) is </a:t>
            </a:r>
            <a:r>
              <a:rPr i="1" lang="en-US" sz="2000"/>
              <a:t>negative,</a:t>
            </a:r>
            <a:r>
              <a:rPr lang="en-US" sz="2000"/>
              <a:t> the co-op will be in trouble. The team will have to figure out how to spend less or raise more in order to keep  moving forward.</a:t>
            </a:r>
            <a:endParaRPr sz="2000"/>
          </a:p>
        </p:txBody>
      </p:sp>
      <p:sp>
        <p:nvSpPr>
          <p:cNvPr id="538" name="Google Shape;538;p40"/>
          <p:cNvSpPr/>
          <p:nvPr/>
        </p:nvSpPr>
        <p:spPr>
          <a:xfrm>
            <a:off x="1124258" y="3304878"/>
            <a:ext cx="3634334" cy="1116106"/>
          </a:xfrm>
          <a:prstGeom prst="ellipse">
            <a:avLst/>
          </a:prstGeom>
          <a:noFill/>
          <a:ln cap="flat" cmpd="sng" w="28575">
            <a:solidFill>
              <a:srgbClr val="C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4"/>
          <p:cNvSpPr txBox="1"/>
          <p:nvPr>
            <p:ph type="title"/>
          </p:nvPr>
        </p:nvSpPr>
        <p:spPr>
          <a:xfrm>
            <a:off x="1455802"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Belleza"/>
              <a:buNone/>
            </a:pPr>
            <a:r>
              <a:rPr lang="en-US">
                <a:latin typeface="Calibri"/>
                <a:ea typeface="Calibri"/>
                <a:cs typeface="Calibri"/>
                <a:sym typeface="Calibri"/>
              </a:rPr>
              <a:t>Introduction - The Sources &amp; Uses </a:t>
            </a:r>
            <a:r>
              <a:rPr i="1" lang="en-US">
                <a:latin typeface="Calibri"/>
                <a:ea typeface="Calibri"/>
                <a:cs typeface="Calibri"/>
                <a:sym typeface="Calibri"/>
              </a:rPr>
              <a:t>Template</a:t>
            </a:r>
            <a:br>
              <a:rPr lang="en-US">
                <a:latin typeface="Calibri"/>
                <a:ea typeface="Calibri"/>
                <a:cs typeface="Calibri"/>
                <a:sym typeface="Calibri"/>
              </a:rPr>
            </a:br>
            <a:endParaRPr>
              <a:latin typeface="Calibri"/>
              <a:ea typeface="Calibri"/>
              <a:cs typeface="Calibri"/>
              <a:sym typeface="Calibri"/>
            </a:endParaRPr>
          </a:p>
        </p:txBody>
      </p:sp>
      <p:sp>
        <p:nvSpPr>
          <p:cNvPr id="211" name="Google Shape;211;p4"/>
          <p:cNvSpPr txBox="1"/>
          <p:nvPr>
            <p:ph idx="1" type="body"/>
          </p:nvPr>
        </p:nvSpPr>
        <p:spPr>
          <a:xfrm>
            <a:off x="1455800" y="1804163"/>
            <a:ext cx="10075200" cy="4783200"/>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00000"/>
              </a:lnSpc>
              <a:spcBef>
                <a:spcPts val="0"/>
              </a:spcBef>
              <a:spcAft>
                <a:spcPts val="0"/>
              </a:spcAft>
              <a:buSzPts val="1500"/>
              <a:buNone/>
            </a:pPr>
            <a:r>
              <a:rPr lang="en-US"/>
              <a:t>This is your guide to using the Sources &amp; Uses Template for Start-ups. It’s an MS Excel workbook located </a:t>
            </a:r>
            <a:r>
              <a:rPr b="1" lang="en-US" u="sng">
                <a:solidFill>
                  <a:schemeClr val="hlink"/>
                </a:solidFill>
                <a:hlinkClick r:id="rId3"/>
              </a:rPr>
              <a:t>on the FCI website.</a:t>
            </a:r>
            <a:endParaRPr sz="1600"/>
          </a:p>
          <a:p>
            <a:pPr indent="0" lvl="0" marL="0" marR="0" rtl="0" algn="l">
              <a:lnSpc>
                <a:spcPct val="100000"/>
              </a:lnSpc>
              <a:spcBef>
                <a:spcPts val="0"/>
              </a:spcBef>
              <a:spcAft>
                <a:spcPts val="0"/>
              </a:spcAft>
              <a:buSzPts val="1500"/>
              <a:buNone/>
            </a:pPr>
            <a:r>
              <a:t/>
            </a:r>
            <a:endParaRPr/>
          </a:p>
          <a:p>
            <a:pPr indent="0" lvl="0" marL="0" marR="0" rtl="0" algn="l">
              <a:lnSpc>
                <a:spcPct val="100000"/>
              </a:lnSpc>
              <a:spcBef>
                <a:spcPts val="0"/>
              </a:spcBef>
              <a:spcAft>
                <a:spcPts val="0"/>
              </a:spcAft>
              <a:buSzPts val="1500"/>
              <a:buNone/>
            </a:pPr>
            <a:r>
              <a:rPr lang="en-US"/>
              <a:t>The template has </a:t>
            </a:r>
            <a:r>
              <a:rPr b="1" lang="en-US"/>
              <a:t>two key purposes</a:t>
            </a:r>
            <a:r>
              <a:rPr lang="en-US"/>
              <a:t>.</a:t>
            </a:r>
            <a:endParaRPr/>
          </a:p>
          <a:p>
            <a:pPr indent="0" lvl="0" marL="0" marR="0" rtl="0" algn="l">
              <a:lnSpc>
                <a:spcPct val="100000"/>
              </a:lnSpc>
              <a:spcBef>
                <a:spcPts val="0"/>
              </a:spcBef>
              <a:spcAft>
                <a:spcPts val="0"/>
              </a:spcAft>
              <a:buSzPts val="1500"/>
              <a:buNone/>
            </a:pPr>
            <a:r>
              <a:t/>
            </a:r>
            <a:endParaRPr/>
          </a:p>
          <a:p>
            <a:pPr indent="0" lvl="0" marL="0" marR="0" rtl="0" algn="l">
              <a:lnSpc>
                <a:spcPct val="100000"/>
              </a:lnSpc>
              <a:spcBef>
                <a:spcPts val="0"/>
              </a:spcBef>
              <a:spcAft>
                <a:spcPts val="0"/>
              </a:spcAft>
              <a:buSzPts val="1500"/>
              <a:buNone/>
            </a:pPr>
            <a:r>
              <a:rPr lang="en-US"/>
              <a:t>The </a:t>
            </a:r>
            <a:r>
              <a:rPr b="1" lang="en-US">
                <a:solidFill>
                  <a:schemeClr val="accent5"/>
                </a:solidFill>
              </a:rPr>
              <a:t>first purpose</a:t>
            </a:r>
            <a:r>
              <a:rPr lang="en-US"/>
              <a:t> is </a:t>
            </a:r>
            <a:r>
              <a:rPr b="1" lang="en-US"/>
              <a:t>to help start-up co-op steering committees understand how much cash is likely to be required to open their co-op.</a:t>
            </a:r>
            <a:endParaRPr b="1"/>
          </a:p>
          <a:p>
            <a:pPr indent="0" lvl="0" marL="0" marR="0" rtl="0" algn="l">
              <a:lnSpc>
                <a:spcPct val="100000"/>
              </a:lnSpc>
              <a:spcBef>
                <a:spcPts val="0"/>
              </a:spcBef>
              <a:spcAft>
                <a:spcPts val="0"/>
              </a:spcAft>
              <a:buSzPts val="1500"/>
              <a:buNone/>
            </a:pPr>
            <a:r>
              <a:t/>
            </a:r>
            <a:endParaRPr/>
          </a:p>
          <a:p>
            <a:pPr indent="0" lvl="0" marL="0" marR="0" rtl="0" algn="l">
              <a:lnSpc>
                <a:spcPct val="100000"/>
              </a:lnSpc>
              <a:spcBef>
                <a:spcPts val="0"/>
              </a:spcBef>
              <a:spcAft>
                <a:spcPts val="0"/>
              </a:spcAft>
              <a:buSzPts val="1500"/>
              <a:buNone/>
            </a:pPr>
            <a:r>
              <a:rPr lang="en-US"/>
              <a:t>Once you’ve entered your assumptions at the top of that worksheet (“Assumptions”) you’ll see a rough estimate of what it will take, financially, to open the co-op.</a:t>
            </a:r>
            <a:endParaRPr/>
          </a:p>
          <a:p>
            <a:pPr indent="0" lvl="0" marL="0" marR="0" rtl="0" algn="l">
              <a:lnSpc>
                <a:spcPct val="100000"/>
              </a:lnSpc>
              <a:spcBef>
                <a:spcPts val="0"/>
              </a:spcBef>
              <a:spcAft>
                <a:spcPts val="0"/>
              </a:spcAft>
              <a:buSzPts val="1500"/>
              <a:buNone/>
            </a:pPr>
            <a:r>
              <a:t/>
            </a:r>
            <a:endParaRPr/>
          </a:p>
          <a:p>
            <a:pPr indent="0" lvl="0" marL="0" marR="0" rtl="0" algn="l">
              <a:lnSpc>
                <a:spcPct val="100000"/>
              </a:lnSpc>
              <a:spcBef>
                <a:spcPts val="0"/>
              </a:spcBef>
              <a:spcAft>
                <a:spcPts val="0"/>
              </a:spcAft>
              <a:buSzPts val="1500"/>
              <a:buNone/>
            </a:pPr>
            <a:r>
              <a:rPr lang="en-US"/>
              <a:t>Then you can start building your funding plan – where you’ll raise the money needed – lower  on that same worksheet. </a:t>
            </a:r>
            <a:endParaRPr/>
          </a:p>
          <a:p>
            <a:pPr indent="0" lvl="0" marL="0" marR="0" rtl="0" algn="l">
              <a:lnSpc>
                <a:spcPct val="100000"/>
              </a:lnSpc>
              <a:spcBef>
                <a:spcPts val="0"/>
              </a:spcBef>
              <a:spcAft>
                <a:spcPts val="0"/>
              </a:spcAft>
              <a:buSzPts val="1500"/>
              <a:buNone/>
            </a:pPr>
            <a:r>
              <a:t/>
            </a:r>
            <a:endParaRPr/>
          </a:p>
          <a:p>
            <a:pPr indent="0" lvl="0" marL="0" marR="0" rtl="0" algn="l">
              <a:lnSpc>
                <a:spcPct val="100000"/>
              </a:lnSpc>
              <a:spcBef>
                <a:spcPts val="0"/>
              </a:spcBef>
              <a:spcAft>
                <a:spcPts val="0"/>
              </a:spcAft>
              <a:buSzPts val="1500"/>
              <a:buNone/>
            </a:pPr>
            <a:r>
              <a:rPr lang="en-US"/>
              <a:t>That information—sources and uses of funds—is a key component of what you’ll need to provide to the person who develops your proforma.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3" name="Shape 543"/>
        <p:cNvGrpSpPr/>
        <p:nvPr/>
      </p:nvGrpSpPr>
      <p:grpSpPr>
        <a:xfrm>
          <a:off x="0" y="0"/>
          <a:ext cx="0" cy="0"/>
          <a:chOff x="0" y="0"/>
          <a:chExt cx="0" cy="0"/>
        </a:xfrm>
      </p:grpSpPr>
      <p:pic>
        <p:nvPicPr>
          <p:cNvPr id="544" name="Google Shape;544;p41"/>
          <p:cNvPicPr preferRelativeResize="0"/>
          <p:nvPr/>
        </p:nvPicPr>
        <p:blipFill rotWithShape="1">
          <a:blip r:embed="rId3">
            <a:alphaModFix/>
          </a:blip>
          <a:srcRect b="0" l="0" r="0" t="0"/>
          <a:stretch/>
        </p:blipFill>
        <p:spPr>
          <a:xfrm>
            <a:off x="1483563" y="1525004"/>
            <a:ext cx="8783276" cy="4848902"/>
          </a:xfrm>
          <a:prstGeom prst="rect">
            <a:avLst/>
          </a:prstGeom>
          <a:noFill/>
          <a:ln>
            <a:noFill/>
          </a:ln>
        </p:spPr>
      </p:pic>
      <p:sp>
        <p:nvSpPr>
          <p:cNvPr id="545" name="Google Shape;545;p41"/>
          <p:cNvSpPr txBox="1"/>
          <p:nvPr>
            <p:ph type="title"/>
          </p:nvPr>
        </p:nvSpPr>
        <p:spPr>
          <a:xfrm>
            <a:off x="1483563"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Worksheet: S&amp;U Cash Flow</a:t>
            </a:r>
            <a:br>
              <a:rPr lang="en-US"/>
            </a:br>
            <a:endParaRPr/>
          </a:p>
        </p:txBody>
      </p:sp>
      <p:sp>
        <p:nvSpPr>
          <p:cNvPr id="546" name="Google Shape;546;p41"/>
          <p:cNvSpPr txBox="1"/>
          <p:nvPr>
            <p:ph idx="2" type="body"/>
          </p:nvPr>
        </p:nvSpPr>
        <p:spPr>
          <a:xfrm>
            <a:off x="274457" y="2384136"/>
            <a:ext cx="3844620" cy="3989770"/>
          </a:xfrm>
          <a:prstGeom prst="rect">
            <a:avLst/>
          </a:prstGeom>
          <a:solidFill>
            <a:schemeClr val="lt1"/>
          </a:solidFill>
          <a:ln cap="flat" cmpd="sng" w="28575">
            <a:solidFill>
              <a:srgbClr val="C00000"/>
            </a:solidFill>
            <a:prstDash val="solid"/>
            <a:round/>
            <a:headEnd len="sm" w="sm" type="none"/>
            <a:tailEnd len="sm" w="sm" type="none"/>
          </a:ln>
        </p:spPr>
        <p:txBody>
          <a:bodyPr anchorCtr="0" anchor="t" bIns="45700" lIns="182875" spcFirstLastPara="1" rIns="91425" wrap="square" tIns="45700">
            <a:noAutofit/>
          </a:bodyPr>
          <a:lstStyle/>
          <a:p>
            <a:pPr indent="0" lvl="0" marL="0" rtl="0" algn="l">
              <a:lnSpc>
                <a:spcPct val="100000"/>
              </a:lnSpc>
              <a:spcBef>
                <a:spcPts val="0"/>
              </a:spcBef>
              <a:spcAft>
                <a:spcPts val="0"/>
              </a:spcAft>
              <a:buClr>
                <a:srgbClr val="E43BCF"/>
              </a:buClr>
              <a:buSzPts val="1980"/>
              <a:buNone/>
            </a:pPr>
            <a:r>
              <a:rPr lang="en-US" sz="2000"/>
              <a:t>This is your tool. If you want to change the stage in which an expense will occur, you can overwrite the formulas in columns C to G.  Be sure of two things: </a:t>
            </a:r>
            <a:endParaRPr/>
          </a:p>
          <a:p>
            <a:pPr indent="0" lvl="0" marL="0" rtl="0" algn="l">
              <a:lnSpc>
                <a:spcPct val="100000"/>
              </a:lnSpc>
              <a:spcBef>
                <a:spcPts val="0"/>
              </a:spcBef>
              <a:spcAft>
                <a:spcPts val="0"/>
              </a:spcAft>
              <a:buClr>
                <a:srgbClr val="E43BCF"/>
              </a:buClr>
              <a:buSzPts val="1980"/>
              <a:buNone/>
            </a:pPr>
            <a:r>
              <a:t/>
            </a:r>
            <a:endParaRPr sz="2000"/>
          </a:p>
          <a:p>
            <a:pPr indent="-226314" lvl="0" marL="320040" rtl="0" algn="l">
              <a:lnSpc>
                <a:spcPct val="100000"/>
              </a:lnSpc>
              <a:spcBef>
                <a:spcPts val="0"/>
              </a:spcBef>
              <a:spcAft>
                <a:spcPts val="0"/>
              </a:spcAft>
              <a:buClr>
                <a:schemeClr val="dk1"/>
              </a:buClr>
              <a:buSzPts val="1980"/>
              <a:buFont typeface="Arial"/>
              <a:buAutoNum type="arabicParenR"/>
            </a:pPr>
            <a:r>
              <a:rPr lang="en-US" sz="2000"/>
              <a:t>cash at the end of each stage (row 10) is positive, and </a:t>
            </a:r>
            <a:endParaRPr/>
          </a:p>
          <a:p>
            <a:pPr indent="-226314" lvl="0" marL="320040" rtl="0" algn="l">
              <a:lnSpc>
                <a:spcPct val="100000"/>
              </a:lnSpc>
              <a:spcBef>
                <a:spcPts val="0"/>
              </a:spcBef>
              <a:spcAft>
                <a:spcPts val="0"/>
              </a:spcAft>
              <a:buClr>
                <a:schemeClr val="dk1"/>
              </a:buClr>
              <a:buSzPts val="1980"/>
              <a:buFont typeface="Arial"/>
              <a:buAutoNum type="arabicParenR"/>
            </a:pPr>
            <a:r>
              <a:rPr lang="en-US" sz="2000"/>
              <a:t>column H equals column B (if it does, the word “Yes” should appear in column I). </a:t>
            </a:r>
            <a:endParaRPr/>
          </a:p>
        </p:txBody>
      </p:sp>
      <p:sp>
        <p:nvSpPr>
          <p:cNvPr id="547" name="Google Shape;547;p41"/>
          <p:cNvSpPr/>
          <p:nvPr/>
        </p:nvSpPr>
        <p:spPr>
          <a:xfrm>
            <a:off x="5036690" y="3945420"/>
            <a:ext cx="4312535" cy="418610"/>
          </a:xfrm>
          <a:prstGeom prst="ellipse">
            <a:avLst/>
          </a:prstGeom>
          <a:noFill/>
          <a:ln cap="flat" cmpd="sng" w="28575">
            <a:solidFill>
              <a:srgbClr val="C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548" name="Google Shape;548;p41"/>
          <p:cNvSpPr/>
          <p:nvPr/>
        </p:nvSpPr>
        <p:spPr>
          <a:xfrm>
            <a:off x="9039069" y="4950358"/>
            <a:ext cx="1227770" cy="418610"/>
          </a:xfrm>
          <a:prstGeom prst="ellipse">
            <a:avLst/>
          </a:prstGeom>
          <a:noFill/>
          <a:ln cap="flat" cmpd="sng" w="28575">
            <a:solidFill>
              <a:srgbClr val="C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549" name="Google Shape;549;p41"/>
          <p:cNvSpPr/>
          <p:nvPr/>
        </p:nvSpPr>
        <p:spPr>
          <a:xfrm>
            <a:off x="4259705" y="4952858"/>
            <a:ext cx="881921" cy="418610"/>
          </a:xfrm>
          <a:prstGeom prst="ellipse">
            <a:avLst/>
          </a:prstGeom>
          <a:noFill/>
          <a:ln cap="flat" cmpd="sng" w="28575">
            <a:solidFill>
              <a:srgbClr val="C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cxnSp>
        <p:nvCxnSpPr>
          <p:cNvPr id="550" name="Google Shape;550;p41"/>
          <p:cNvCxnSpPr/>
          <p:nvPr/>
        </p:nvCxnSpPr>
        <p:spPr>
          <a:xfrm flipH="1" rot="10800000">
            <a:off x="3597639" y="4077280"/>
            <a:ext cx="1439100" cy="524700"/>
          </a:xfrm>
          <a:prstGeom prst="curvedConnector3">
            <a:avLst>
              <a:gd fmla="val 49998" name="adj1"/>
            </a:avLst>
          </a:prstGeom>
          <a:noFill/>
          <a:ln cap="flat" cmpd="sng" w="28575">
            <a:solidFill>
              <a:srgbClr val="C00000"/>
            </a:solidFill>
            <a:prstDash val="solid"/>
            <a:round/>
            <a:headEnd len="sm" w="sm" type="none"/>
            <a:tailEnd len="med" w="med" type="triangle"/>
          </a:ln>
        </p:spPr>
      </p:cxnSp>
      <p:cxnSp>
        <p:nvCxnSpPr>
          <p:cNvPr id="551" name="Google Shape;551;p41"/>
          <p:cNvCxnSpPr>
            <a:endCxn id="549" idx="3"/>
          </p:cNvCxnSpPr>
          <p:nvPr/>
        </p:nvCxnSpPr>
        <p:spPr>
          <a:xfrm flipH="1" rot="10800000">
            <a:off x="3261759" y="5310164"/>
            <a:ext cx="1127100" cy="390300"/>
          </a:xfrm>
          <a:prstGeom prst="curvedConnector2">
            <a:avLst/>
          </a:prstGeom>
          <a:noFill/>
          <a:ln cap="flat" cmpd="sng" w="28575">
            <a:solidFill>
              <a:srgbClr val="C00000"/>
            </a:solidFill>
            <a:prstDash val="solid"/>
            <a:round/>
            <a:headEnd len="sm" w="sm" type="none"/>
            <a:tailEnd len="med" w="med" type="triangle"/>
          </a:ln>
        </p:spPr>
      </p:cxnSp>
      <p:cxnSp>
        <p:nvCxnSpPr>
          <p:cNvPr id="552" name="Google Shape;552;p41"/>
          <p:cNvCxnSpPr/>
          <p:nvPr/>
        </p:nvCxnSpPr>
        <p:spPr>
          <a:xfrm flipH="1" rot="10800000">
            <a:off x="3369044" y="5160273"/>
            <a:ext cx="5625000" cy="542700"/>
          </a:xfrm>
          <a:prstGeom prst="curvedConnector3">
            <a:avLst>
              <a:gd fmla="val 50000" name="adj1"/>
            </a:avLst>
          </a:prstGeom>
          <a:noFill/>
          <a:ln cap="flat" cmpd="sng" w="28575">
            <a:solidFill>
              <a:srgbClr val="C00000"/>
            </a:solidFill>
            <a:prstDash val="solid"/>
            <a:round/>
            <a:headEnd len="sm" w="sm" type="none"/>
            <a:tailEnd len="med" w="med" type="triangle"/>
          </a:ln>
        </p:spPr>
      </p:cxn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6" name="Shape 556"/>
        <p:cNvGrpSpPr/>
        <p:nvPr/>
      </p:nvGrpSpPr>
      <p:grpSpPr>
        <a:xfrm>
          <a:off x="0" y="0"/>
          <a:ext cx="0" cy="0"/>
          <a:chOff x="0" y="0"/>
          <a:chExt cx="0" cy="0"/>
        </a:xfrm>
      </p:grpSpPr>
      <p:sp>
        <p:nvSpPr>
          <p:cNvPr id="557" name="Google Shape;557;p42"/>
          <p:cNvSpPr txBox="1"/>
          <p:nvPr>
            <p:ph type="title"/>
          </p:nvPr>
        </p:nvSpPr>
        <p:spPr>
          <a:xfrm>
            <a:off x="1455802"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In Conclusion</a:t>
            </a:r>
            <a:endParaRPr/>
          </a:p>
        </p:txBody>
      </p:sp>
      <p:sp>
        <p:nvSpPr>
          <p:cNvPr id="558" name="Google Shape;558;p42"/>
          <p:cNvSpPr txBox="1"/>
          <p:nvPr>
            <p:ph idx="1" type="body"/>
          </p:nvPr>
        </p:nvSpPr>
        <p:spPr>
          <a:xfrm>
            <a:off x="1455802" y="1981201"/>
            <a:ext cx="10075084" cy="4144963"/>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2000"/>
              </a:spcBef>
              <a:spcAft>
                <a:spcPts val="0"/>
              </a:spcAft>
              <a:buSzPts val="1500"/>
              <a:buNone/>
            </a:pPr>
            <a:r>
              <a:rPr lang="en-US"/>
              <a:t>We suggest preserving a copy of the template with your original assumptions entered, before modifying it in any way. That will give you a baseline to which you can refer back to at any time. </a:t>
            </a:r>
            <a:endParaRPr/>
          </a:p>
          <a:p>
            <a:pPr indent="0" lvl="0" marL="0" rtl="0" algn="l">
              <a:lnSpc>
                <a:spcPct val="100000"/>
              </a:lnSpc>
              <a:spcBef>
                <a:spcPts val="1200"/>
              </a:spcBef>
              <a:spcAft>
                <a:spcPts val="0"/>
              </a:spcAft>
              <a:buSzPts val="1500"/>
              <a:buNone/>
            </a:pPr>
            <a:r>
              <a:t/>
            </a:r>
            <a:endParaRPr/>
          </a:p>
          <a:p>
            <a:pPr indent="0" lvl="0" marL="0" rtl="0" algn="l">
              <a:lnSpc>
                <a:spcPct val="100000"/>
              </a:lnSpc>
              <a:spcBef>
                <a:spcPts val="1200"/>
              </a:spcBef>
              <a:spcAft>
                <a:spcPts val="0"/>
              </a:spcAft>
              <a:buSzPts val="1500"/>
              <a:buNone/>
            </a:pPr>
            <a:r>
              <a:rPr i="1" lang="en-US"/>
              <a:t>A final warning: </a:t>
            </a:r>
            <a:r>
              <a:rPr lang="en-US"/>
              <a:t>you may be tempted to change the assumptions provided in the template (for example, for the cost of equipment per square foot of store) to make the project look easier to complete. The assumptions provided are based on the experience of many, many co-ops. If you reduce them significantly, you substantially increase the risk that you will not raise enough money to successfully open and operate the co-op. </a:t>
            </a:r>
            <a:r>
              <a:rPr i="1" lang="en-US"/>
              <a:t>Don’t do it unless you are very well informed.</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2" name="Shape 562"/>
        <p:cNvGrpSpPr/>
        <p:nvPr/>
      </p:nvGrpSpPr>
      <p:grpSpPr>
        <a:xfrm>
          <a:off x="0" y="0"/>
          <a:ext cx="0" cy="0"/>
          <a:chOff x="0" y="0"/>
          <a:chExt cx="0" cy="0"/>
        </a:xfrm>
      </p:grpSpPr>
      <p:sp>
        <p:nvSpPr>
          <p:cNvPr id="563" name="Google Shape;563;p43"/>
          <p:cNvSpPr txBox="1"/>
          <p:nvPr>
            <p:ph type="title"/>
          </p:nvPr>
        </p:nvSpPr>
        <p:spPr>
          <a:xfrm>
            <a:off x="1455802"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One of many tools…</a:t>
            </a:r>
            <a:endParaRPr/>
          </a:p>
        </p:txBody>
      </p:sp>
      <p:sp>
        <p:nvSpPr>
          <p:cNvPr id="564" name="Google Shape;564;p43"/>
          <p:cNvSpPr txBox="1"/>
          <p:nvPr>
            <p:ph idx="1" type="body"/>
          </p:nvPr>
        </p:nvSpPr>
        <p:spPr>
          <a:xfrm>
            <a:off x="1455802" y="1981201"/>
            <a:ext cx="10075084" cy="4144963"/>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00000"/>
              </a:lnSpc>
              <a:spcBef>
                <a:spcPts val="0"/>
              </a:spcBef>
              <a:spcAft>
                <a:spcPts val="0"/>
              </a:spcAft>
              <a:buSzPts val="1500"/>
              <a:buNone/>
            </a:pPr>
            <a:r>
              <a:rPr lang="en-US"/>
              <a:t>Besides </a:t>
            </a:r>
            <a:r>
              <a:rPr i="1" lang="en-US"/>
              <a:t>financial</a:t>
            </a:r>
            <a:r>
              <a:rPr lang="en-US"/>
              <a:t> feasibility you will need to examine the feasibility of the market and a particular location. You’ll need a professional market study tailored for your vision and a review of the location by a team well-versed in the needs of co-ops. </a:t>
            </a:r>
            <a:endParaRPr/>
          </a:p>
          <a:p>
            <a:pPr indent="0" lvl="0" marL="0" rtl="0" algn="l">
              <a:lnSpc>
                <a:spcPct val="100000"/>
              </a:lnSpc>
              <a:spcBef>
                <a:spcPts val="0"/>
              </a:spcBef>
              <a:spcAft>
                <a:spcPts val="0"/>
              </a:spcAft>
              <a:buSzPts val="1500"/>
              <a:buNone/>
            </a:pPr>
            <a:r>
              <a:t/>
            </a:r>
            <a:endParaRPr/>
          </a:p>
          <a:p>
            <a:pPr indent="0" lvl="0" marL="0" rtl="0" algn="l">
              <a:lnSpc>
                <a:spcPct val="100000"/>
              </a:lnSpc>
              <a:spcBef>
                <a:spcPts val="0"/>
              </a:spcBef>
              <a:spcAft>
                <a:spcPts val="0"/>
              </a:spcAft>
              <a:buSzPts val="1500"/>
              <a:buNone/>
            </a:pPr>
            <a:r>
              <a:rPr lang="en-US"/>
              <a:t>The Sources &amp; Uses budget is only one of many important pieces of your financial planning. You’ll also need a set of professionally created financial projections (proforma) to establish the financial sustainability of your co-op.</a:t>
            </a:r>
            <a:endParaRPr/>
          </a:p>
          <a:p>
            <a:pPr indent="0" lvl="0" marL="0" rtl="0" algn="l">
              <a:lnSpc>
                <a:spcPct val="100000"/>
              </a:lnSpc>
              <a:spcBef>
                <a:spcPts val="2000"/>
              </a:spcBef>
              <a:spcAft>
                <a:spcPts val="0"/>
              </a:spcAft>
              <a:buSzPts val="1500"/>
              <a:buNone/>
            </a:pPr>
            <a:r>
              <a:rPr lang="en-US"/>
              <a:t>For more information on all the development work that shows up in the Sources &amp; Uses Budget, contact Food Co-op Initiative at </a:t>
            </a:r>
            <a:r>
              <a:rPr lang="en-US" u="sng">
                <a:solidFill>
                  <a:schemeClr val="hlink"/>
                </a:solidFill>
                <a:hlinkClick r:id="rId3"/>
              </a:rPr>
              <a:t>info@fci.coop</a:t>
            </a:r>
            <a:r>
              <a:rPr lang="en-US"/>
              <a:t>, or visit our web site at </a:t>
            </a:r>
            <a:r>
              <a:rPr lang="en-US" u="sng">
                <a:solidFill>
                  <a:schemeClr val="hlink"/>
                </a:solidFill>
                <a:hlinkClick r:id="rId4"/>
              </a:rPr>
              <a:t>www.fci.coop</a:t>
            </a:r>
            <a:r>
              <a:rPr lang="en-US"/>
              <a:t>.</a:t>
            </a:r>
            <a:endParaRPr/>
          </a:p>
          <a:p>
            <a:pPr indent="0" lvl="0" marL="0" rtl="0" algn="l">
              <a:lnSpc>
                <a:spcPct val="100000"/>
              </a:lnSpc>
              <a:spcBef>
                <a:spcPts val="2000"/>
              </a:spcBef>
              <a:spcAft>
                <a:spcPts val="0"/>
              </a:spcAft>
              <a:buSzPts val="1500"/>
              <a:buNone/>
            </a:pPr>
            <a:r>
              <a:rPr lang="en-US"/>
              <a:t>Columinate provides specialized consulting services to start-up food co-ops in many areas, including working with budgets, capital campaigns, market studies, and board training. You can reach them at </a:t>
            </a:r>
            <a:r>
              <a:rPr lang="en-US" u="sng">
                <a:solidFill>
                  <a:schemeClr val="hlink"/>
                </a:solidFill>
                <a:hlinkClick r:id="rId5"/>
              </a:rPr>
              <a:t>info@columinate.coop</a:t>
            </a:r>
            <a:r>
              <a:rPr lang="en-US"/>
              <a:t>, or through their web site </a:t>
            </a:r>
            <a:r>
              <a:rPr lang="en-US" u="sng">
                <a:solidFill>
                  <a:schemeClr val="hlink"/>
                </a:solidFill>
                <a:hlinkClick r:id="rId6"/>
              </a:rPr>
              <a:t>www.columinate.coop</a:t>
            </a:r>
            <a:r>
              <a:rPr lang="en-US"/>
              <a:t>.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5"/>
          <p:cNvSpPr txBox="1"/>
          <p:nvPr>
            <p:ph type="title"/>
          </p:nvPr>
        </p:nvSpPr>
        <p:spPr>
          <a:xfrm>
            <a:off x="1455802"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Belleza"/>
              <a:buNone/>
            </a:pPr>
            <a:r>
              <a:rPr lang="en-US">
                <a:latin typeface="Calibri"/>
                <a:ea typeface="Calibri"/>
                <a:cs typeface="Calibri"/>
                <a:sym typeface="Calibri"/>
              </a:rPr>
              <a:t>Introduction - The Sources &amp; Uses </a:t>
            </a:r>
            <a:r>
              <a:rPr i="1" lang="en-US">
                <a:latin typeface="Calibri"/>
                <a:ea typeface="Calibri"/>
                <a:cs typeface="Calibri"/>
                <a:sym typeface="Calibri"/>
              </a:rPr>
              <a:t>Template</a:t>
            </a:r>
            <a:br>
              <a:rPr lang="en-US">
                <a:latin typeface="Calibri"/>
                <a:ea typeface="Calibri"/>
                <a:cs typeface="Calibri"/>
                <a:sym typeface="Calibri"/>
              </a:rPr>
            </a:br>
            <a:endParaRPr/>
          </a:p>
        </p:txBody>
      </p:sp>
      <p:sp>
        <p:nvSpPr>
          <p:cNvPr id="218" name="Google Shape;218;p5"/>
          <p:cNvSpPr txBox="1"/>
          <p:nvPr>
            <p:ph idx="1" type="body"/>
          </p:nvPr>
        </p:nvSpPr>
        <p:spPr>
          <a:xfrm>
            <a:off x="1455800" y="1804163"/>
            <a:ext cx="10075200" cy="47832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500"/>
              <a:buNone/>
            </a:pPr>
            <a:r>
              <a:rPr lang="en-US"/>
              <a:t>The </a:t>
            </a:r>
            <a:r>
              <a:rPr b="1" lang="en-US">
                <a:solidFill>
                  <a:schemeClr val="accent5"/>
                </a:solidFill>
              </a:rPr>
              <a:t>second purpose</a:t>
            </a:r>
            <a:r>
              <a:rPr lang="en-US"/>
              <a:t> of the template is </a:t>
            </a:r>
            <a:r>
              <a:rPr b="1" lang="en-US"/>
              <a:t>to help  you understand the sources and uses of funds </a:t>
            </a:r>
            <a:r>
              <a:rPr b="1" i="1" lang="en-US"/>
              <a:t>over time</a:t>
            </a:r>
            <a:r>
              <a:rPr b="1" lang="en-US"/>
              <a:t>, in each stage of development</a:t>
            </a:r>
            <a:r>
              <a:rPr lang="en-US"/>
              <a:t>. </a:t>
            </a:r>
            <a:endParaRPr/>
          </a:p>
          <a:p>
            <a:pPr indent="0" lvl="0" marL="0" marR="0" rtl="0" algn="l">
              <a:lnSpc>
                <a:spcPct val="100000"/>
              </a:lnSpc>
              <a:spcBef>
                <a:spcPts val="0"/>
              </a:spcBef>
              <a:spcAft>
                <a:spcPts val="0"/>
              </a:spcAft>
              <a:buSzPts val="1500"/>
              <a:buNone/>
            </a:pPr>
            <a:r>
              <a:t/>
            </a:r>
            <a:endParaRPr/>
          </a:p>
          <a:p>
            <a:pPr indent="0" lvl="0" marL="0" marR="0" rtl="0" algn="l">
              <a:lnSpc>
                <a:spcPct val="100000"/>
              </a:lnSpc>
              <a:spcBef>
                <a:spcPts val="0"/>
              </a:spcBef>
              <a:spcAft>
                <a:spcPts val="0"/>
              </a:spcAft>
              <a:buSzPts val="1500"/>
              <a:buNone/>
            </a:pPr>
            <a:r>
              <a:rPr lang="en-US"/>
              <a:t>The template takes the total uses and sources spreads them out over the five stages of development, showing when expenditures are likely to occur and which sources of funds you might consider for use during each stage. </a:t>
            </a:r>
            <a:endParaRPr/>
          </a:p>
          <a:p>
            <a:pPr indent="0" lvl="0" marL="0" marR="0" rtl="0" algn="l">
              <a:lnSpc>
                <a:spcPct val="100000"/>
              </a:lnSpc>
              <a:spcBef>
                <a:spcPts val="0"/>
              </a:spcBef>
              <a:spcAft>
                <a:spcPts val="0"/>
              </a:spcAft>
              <a:buSzPts val="1500"/>
              <a:buNone/>
            </a:pPr>
            <a:r>
              <a:t/>
            </a:r>
            <a:endParaRPr/>
          </a:p>
          <a:p>
            <a:pPr indent="0" lvl="0" marL="0" marR="0" rtl="0" algn="l">
              <a:lnSpc>
                <a:spcPct val="100000"/>
              </a:lnSpc>
              <a:spcBef>
                <a:spcPts val="0"/>
              </a:spcBef>
              <a:spcAft>
                <a:spcPts val="0"/>
              </a:spcAft>
              <a:buSzPts val="1500"/>
              <a:buNone/>
            </a:pPr>
            <a:r>
              <a:rPr lang="en-US"/>
              <a:t>Creating and maintaining a timely account of all sources and uses in the project is essential to good oversight and accountability. The organizing group can use this information to help build unity and understanding of the project with the co-op’s owners.  For example, by explaining when owner equity money will be spent or why ownership and capital goals must be met before the co-op can move forward.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6"/>
          <p:cNvSpPr txBox="1"/>
          <p:nvPr>
            <p:ph type="title"/>
          </p:nvPr>
        </p:nvSpPr>
        <p:spPr>
          <a:xfrm>
            <a:off x="1455802"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latin typeface="Calibri"/>
                <a:ea typeface="Calibri"/>
                <a:cs typeface="Calibri"/>
                <a:sym typeface="Calibri"/>
              </a:rPr>
              <a:t>Introduction - The Sources &amp; Uses </a:t>
            </a:r>
            <a:r>
              <a:rPr i="1" lang="en-US">
                <a:latin typeface="Calibri"/>
                <a:ea typeface="Calibri"/>
                <a:cs typeface="Calibri"/>
                <a:sym typeface="Calibri"/>
              </a:rPr>
              <a:t>Template</a:t>
            </a:r>
            <a:br>
              <a:rPr lang="en-US">
                <a:latin typeface="Calibri"/>
                <a:ea typeface="Calibri"/>
                <a:cs typeface="Calibri"/>
                <a:sym typeface="Calibri"/>
              </a:rPr>
            </a:br>
            <a:endParaRPr/>
          </a:p>
        </p:txBody>
      </p:sp>
      <p:sp>
        <p:nvSpPr>
          <p:cNvPr id="225" name="Google Shape;225;p6"/>
          <p:cNvSpPr txBox="1"/>
          <p:nvPr>
            <p:ph idx="1" type="body"/>
          </p:nvPr>
        </p:nvSpPr>
        <p:spPr>
          <a:xfrm>
            <a:off x="1455800" y="1891250"/>
            <a:ext cx="7575900" cy="41451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500"/>
              <a:buNone/>
            </a:pPr>
            <a:r>
              <a:rPr lang="en-US"/>
              <a:t>This tool is intended as a planning and strategic tool for boards to use without assistance, until you can afford expert technical help. </a:t>
            </a:r>
            <a:endParaRPr/>
          </a:p>
          <a:p>
            <a:pPr indent="0" lvl="0" marL="0" rtl="0" algn="l">
              <a:lnSpc>
                <a:spcPct val="100000"/>
              </a:lnSpc>
              <a:spcBef>
                <a:spcPts val="0"/>
              </a:spcBef>
              <a:spcAft>
                <a:spcPts val="0"/>
              </a:spcAft>
              <a:buSzPts val="1500"/>
              <a:buNone/>
            </a:pPr>
            <a:r>
              <a:t/>
            </a:r>
            <a:endParaRPr/>
          </a:p>
          <a:p>
            <a:pPr indent="0" lvl="0" marL="0" rtl="0" algn="l">
              <a:lnSpc>
                <a:spcPct val="100000"/>
              </a:lnSpc>
              <a:spcBef>
                <a:spcPts val="0"/>
              </a:spcBef>
              <a:spcAft>
                <a:spcPts val="0"/>
              </a:spcAft>
              <a:buSzPts val="1500"/>
              <a:buNone/>
            </a:pPr>
            <a:r>
              <a:rPr lang="en-US"/>
              <a:t>When you first start working with the Sources &amp; Uses Template, it may seem complex and hard to understand. But it’s worth the time it takes to get familiar with it—think of it as a road map to one of the challenging aspects of opening a co-op. </a:t>
            </a:r>
            <a:endParaRPr/>
          </a:p>
          <a:p>
            <a:pPr indent="0" lvl="0" marL="0" rtl="0" algn="l">
              <a:lnSpc>
                <a:spcPct val="100000"/>
              </a:lnSpc>
              <a:spcBef>
                <a:spcPts val="0"/>
              </a:spcBef>
              <a:spcAft>
                <a:spcPts val="0"/>
              </a:spcAft>
              <a:buSzPts val="1500"/>
              <a:buNone/>
            </a:pPr>
            <a:r>
              <a:t/>
            </a:r>
            <a:endParaRPr/>
          </a:p>
          <a:p>
            <a:pPr indent="0" lvl="0" marL="0" rtl="0" algn="l">
              <a:lnSpc>
                <a:spcPct val="100000"/>
              </a:lnSpc>
              <a:spcBef>
                <a:spcPts val="0"/>
              </a:spcBef>
              <a:spcAft>
                <a:spcPts val="0"/>
              </a:spcAft>
              <a:buSzPts val="1500"/>
              <a:buNone/>
            </a:pPr>
            <a:r>
              <a:rPr lang="en-US"/>
              <a:t>When you have enough funding , we recommend that you work with a technical assistance provider to review your sources &amp; uses budget and develop a proforma with ten years of projected financial results after the co-op opens. This will help ensure that the assumptions will lead to realistic financial projections.</a:t>
            </a:r>
            <a:endParaRPr/>
          </a:p>
          <a:p>
            <a:pPr indent="0" lvl="0" marL="0" marR="0" rtl="0" algn="l">
              <a:lnSpc>
                <a:spcPct val="100000"/>
              </a:lnSpc>
              <a:spcBef>
                <a:spcPts val="0"/>
              </a:spcBef>
              <a:spcAft>
                <a:spcPts val="0"/>
              </a:spcAft>
              <a:buSzPts val="1500"/>
              <a:buNone/>
            </a:pPr>
            <a:r>
              <a:t/>
            </a:r>
            <a:endParaRPr/>
          </a:p>
        </p:txBody>
      </p:sp>
      <p:sp>
        <p:nvSpPr>
          <p:cNvPr id="226" name="Google Shape;226;p6"/>
          <p:cNvSpPr/>
          <p:nvPr/>
        </p:nvSpPr>
        <p:spPr>
          <a:xfrm>
            <a:off x="9241375" y="1718725"/>
            <a:ext cx="2419500" cy="2726100"/>
          </a:xfrm>
          <a:prstGeom prst="roundRect">
            <a:avLst>
              <a:gd fmla="val 16667" name="adj"/>
            </a:avLst>
          </a:prstGeom>
          <a:solidFill>
            <a:schemeClr val="accent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227" name="Google Shape;227;p6"/>
          <p:cNvSpPr txBox="1"/>
          <p:nvPr/>
        </p:nvSpPr>
        <p:spPr>
          <a:xfrm>
            <a:off x="9355675" y="1721250"/>
            <a:ext cx="2377500" cy="2647500"/>
          </a:xfrm>
          <a:prstGeom prst="rect">
            <a:avLst/>
          </a:prstGeom>
          <a:noFill/>
          <a:ln>
            <a:noFill/>
          </a:ln>
          <a:effectLst>
            <a:outerShdw blurRad="57150" rotWithShape="0" algn="bl" dir="5400000" dist="19050">
              <a:srgbClr val="000000">
                <a:alpha val="49411"/>
              </a:srgbClr>
            </a:outerShdw>
          </a:effectLst>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1500"/>
              <a:buFont typeface="Arial"/>
              <a:buNone/>
            </a:pPr>
            <a:r>
              <a:rPr b="1" i="0" lang="en-US" sz="2000" u="sng" cap="none" strike="noStrike">
                <a:solidFill>
                  <a:srgbClr val="595959"/>
                </a:solidFill>
                <a:latin typeface="Calibri"/>
                <a:ea typeface="Calibri"/>
                <a:cs typeface="Calibri"/>
                <a:sym typeface="Calibri"/>
              </a:rPr>
              <a:t>Pro Tip:</a:t>
            </a:r>
            <a:r>
              <a:rPr b="1" i="0" lang="en-US" sz="2000" u="none" cap="none" strike="noStrike">
                <a:solidFill>
                  <a:srgbClr val="595959"/>
                </a:solidFill>
                <a:latin typeface="Calibri"/>
                <a:ea typeface="Calibri"/>
                <a:cs typeface="Calibri"/>
                <a:sym typeface="Calibri"/>
              </a:rPr>
              <a:t> </a:t>
            </a:r>
            <a:r>
              <a:rPr b="0" i="0" lang="en-US" sz="2000" u="none" cap="none" strike="noStrike">
                <a:solidFill>
                  <a:srgbClr val="595959"/>
                </a:solidFill>
                <a:latin typeface="Calibri"/>
                <a:ea typeface="Calibri"/>
                <a:cs typeface="Calibri"/>
                <a:sym typeface="Calibri"/>
              </a:rPr>
              <a:t>Create multiple copies of the template with different project sizes, owned or leased, to compare what different scenarios will cost.</a:t>
            </a:r>
            <a:endParaRPr b="0" i="0" sz="2000" u="none" cap="none" strike="noStrike">
              <a:solidFill>
                <a:srgbClr val="595959"/>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8"/>
          <p:cNvSpPr txBox="1"/>
          <p:nvPr>
            <p:ph type="title"/>
          </p:nvPr>
        </p:nvSpPr>
        <p:spPr>
          <a:xfrm>
            <a:off x="1455802"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Introduction - Assumptions</a:t>
            </a:r>
            <a:endParaRPr/>
          </a:p>
        </p:txBody>
      </p:sp>
      <p:sp>
        <p:nvSpPr>
          <p:cNvPr id="234" name="Google Shape;234;p8"/>
          <p:cNvSpPr txBox="1"/>
          <p:nvPr>
            <p:ph idx="1" type="body"/>
          </p:nvPr>
        </p:nvSpPr>
        <p:spPr>
          <a:xfrm>
            <a:off x="1455802" y="1981201"/>
            <a:ext cx="10075084" cy="4144963"/>
          </a:xfrm>
          <a:prstGeom prst="rect">
            <a:avLst/>
          </a:prstGeom>
          <a:noFill/>
          <a:ln>
            <a:noFill/>
          </a:ln>
        </p:spPr>
        <p:txBody>
          <a:bodyPr anchorCtr="0" anchor="t" bIns="45700" lIns="91425" spcFirstLastPara="1" rIns="91425" wrap="square" tIns="45700">
            <a:normAutofit/>
          </a:bodyPr>
          <a:lstStyle/>
          <a:p>
            <a:pPr indent="0" lvl="0" marL="0" marR="0" rtl="0" algn="l">
              <a:lnSpc>
                <a:spcPct val="100000"/>
              </a:lnSpc>
              <a:spcBef>
                <a:spcPts val="0"/>
              </a:spcBef>
              <a:spcAft>
                <a:spcPts val="0"/>
              </a:spcAft>
              <a:buSzPts val="1500"/>
              <a:buNone/>
            </a:pPr>
            <a:r>
              <a:rPr lang="en-US"/>
              <a:t>Some of the key assumptions will be highly variable and the information you enter into the template will change as  you gather new information. </a:t>
            </a:r>
            <a:endParaRPr/>
          </a:p>
          <a:p>
            <a:pPr indent="0" lvl="0" marL="0" marR="0" rtl="0" algn="l">
              <a:lnSpc>
                <a:spcPct val="100000"/>
              </a:lnSpc>
              <a:spcBef>
                <a:spcPts val="0"/>
              </a:spcBef>
              <a:spcAft>
                <a:spcPts val="0"/>
              </a:spcAft>
              <a:buSzPts val="1500"/>
              <a:buNone/>
            </a:pPr>
            <a:r>
              <a:t/>
            </a:r>
            <a:endParaRPr/>
          </a:p>
          <a:p>
            <a:pPr indent="0" lvl="0" marL="0" marR="0" rtl="0" algn="l">
              <a:lnSpc>
                <a:spcPct val="100000"/>
              </a:lnSpc>
              <a:spcBef>
                <a:spcPts val="0"/>
              </a:spcBef>
              <a:spcAft>
                <a:spcPts val="0"/>
              </a:spcAft>
              <a:buSzPts val="1500"/>
              <a:buNone/>
            </a:pPr>
            <a:r>
              <a:rPr lang="en-US"/>
              <a:t>The cost of turning a site into a grocery store will depend greatly on the condition of what’s already there.</a:t>
            </a:r>
            <a:endParaRPr/>
          </a:p>
          <a:p>
            <a:pPr indent="0" lvl="0" marL="0" marR="0" rtl="0" algn="l">
              <a:lnSpc>
                <a:spcPct val="100000"/>
              </a:lnSpc>
              <a:spcBef>
                <a:spcPts val="0"/>
              </a:spcBef>
              <a:spcAft>
                <a:spcPts val="0"/>
              </a:spcAft>
              <a:buSzPts val="1500"/>
              <a:buNone/>
            </a:pPr>
            <a:r>
              <a:t/>
            </a:r>
            <a:endParaRPr/>
          </a:p>
          <a:p>
            <a:pPr indent="0" lvl="0" marL="0" marR="0" rtl="0" algn="l">
              <a:lnSpc>
                <a:spcPct val="100000"/>
              </a:lnSpc>
              <a:spcBef>
                <a:spcPts val="0"/>
              </a:spcBef>
              <a:spcAft>
                <a:spcPts val="0"/>
              </a:spcAft>
              <a:buSzPts val="1500"/>
              <a:buNone/>
            </a:pPr>
            <a:r>
              <a:rPr lang="en-US"/>
              <a:t>Typically, you’ll find a site that’s a good location but which needs a lot of work to turn it into your co-op. The assumptions in this template are based on that experience. For example, if you want to own a site, you may have to build the building, then build out the interior with lots of plumbing and electrical work, and you’ll have to grade, pave and landscape the site. </a:t>
            </a:r>
            <a:endParaRPr/>
          </a:p>
          <a:p>
            <a:pPr indent="0" lvl="0" marL="0" marR="0" rtl="0" algn="l">
              <a:lnSpc>
                <a:spcPct val="100000"/>
              </a:lnSpc>
              <a:spcBef>
                <a:spcPts val="0"/>
              </a:spcBef>
              <a:spcAft>
                <a:spcPts val="0"/>
              </a:spcAft>
              <a:buSzPts val="1500"/>
              <a:buNone/>
            </a:pPr>
            <a:r>
              <a:t/>
            </a:r>
            <a:endParaRPr/>
          </a:p>
          <a:p>
            <a:pPr indent="0" lvl="0" marL="0" marR="0" rtl="0" algn="l">
              <a:lnSpc>
                <a:spcPct val="100000"/>
              </a:lnSpc>
              <a:spcBef>
                <a:spcPts val="0"/>
              </a:spcBef>
              <a:spcAft>
                <a:spcPts val="0"/>
              </a:spcAft>
              <a:buSzPts val="1500"/>
              <a:buNone/>
            </a:pPr>
            <a:r>
              <a:rPr lang="en-US"/>
              <a:t>You may be surprised at how much it costs to build a grocery store, even a small one!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9"/>
          <p:cNvSpPr txBox="1"/>
          <p:nvPr>
            <p:ph type="title"/>
          </p:nvPr>
        </p:nvSpPr>
        <p:spPr>
          <a:xfrm>
            <a:off x="1455802"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Introduction - Cash Flow</a:t>
            </a:r>
            <a:endParaRPr/>
          </a:p>
        </p:txBody>
      </p:sp>
      <p:sp>
        <p:nvSpPr>
          <p:cNvPr id="241" name="Google Shape;241;p9"/>
          <p:cNvSpPr txBox="1"/>
          <p:nvPr>
            <p:ph idx="1" type="body"/>
          </p:nvPr>
        </p:nvSpPr>
        <p:spPr>
          <a:xfrm>
            <a:off x="1455802" y="1981201"/>
            <a:ext cx="10075084" cy="4144963"/>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500"/>
              <a:buNone/>
            </a:pPr>
            <a:r>
              <a:rPr lang="en-US"/>
              <a:t>Having enough money to meet all of your project expenses is essential. It’s also critical that the money be there </a:t>
            </a:r>
            <a:r>
              <a:rPr i="1" lang="en-US"/>
              <a:t>when</a:t>
            </a:r>
            <a:r>
              <a:rPr lang="en-US"/>
              <a:t> you need it. </a:t>
            </a:r>
            <a:endParaRPr/>
          </a:p>
          <a:p>
            <a:pPr indent="0" lvl="0" marL="0" rtl="0" algn="l">
              <a:lnSpc>
                <a:spcPct val="100000"/>
              </a:lnSpc>
              <a:spcBef>
                <a:spcPts val="0"/>
              </a:spcBef>
              <a:spcAft>
                <a:spcPts val="0"/>
              </a:spcAft>
              <a:buSzPts val="1500"/>
              <a:buNone/>
            </a:pPr>
            <a:r>
              <a:t/>
            </a:r>
            <a:endParaRPr/>
          </a:p>
          <a:p>
            <a:pPr indent="0" lvl="0" marL="0" rtl="0" algn="l">
              <a:lnSpc>
                <a:spcPct val="100000"/>
              </a:lnSpc>
              <a:spcBef>
                <a:spcPts val="0"/>
              </a:spcBef>
              <a:spcAft>
                <a:spcPts val="0"/>
              </a:spcAft>
              <a:buSzPts val="1500"/>
              <a:buNone/>
            </a:pPr>
            <a:r>
              <a:rPr lang="en-US"/>
              <a:t>The S&amp;U template has a worksheet on the tab “S&amp;U Cash Flow” where you monitor the timing of funding (in-flows) and expenses (out-flows) to ensure that you plan your funding so that you have sufficient cash </a:t>
            </a:r>
            <a:r>
              <a:rPr i="1" lang="en-US"/>
              <a:t>as it is needed</a:t>
            </a:r>
            <a:r>
              <a:rPr lang="en-US"/>
              <a:t>. </a:t>
            </a:r>
            <a:endParaRPr/>
          </a:p>
          <a:p>
            <a:pPr indent="0" lvl="0" marL="0" rtl="0" algn="l">
              <a:lnSpc>
                <a:spcPct val="100000"/>
              </a:lnSpc>
              <a:spcBef>
                <a:spcPts val="0"/>
              </a:spcBef>
              <a:spcAft>
                <a:spcPts val="0"/>
              </a:spcAft>
              <a:buSzPts val="1500"/>
              <a:buNone/>
            </a:pPr>
            <a:r>
              <a:t/>
            </a:r>
            <a:endParaRPr/>
          </a:p>
          <a:p>
            <a:pPr indent="0" lvl="0" marL="0" rtl="0" algn="l">
              <a:lnSpc>
                <a:spcPct val="100000"/>
              </a:lnSpc>
              <a:spcBef>
                <a:spcPts val="0"/>
              </a:spcBef>
              <a:spcAft>
                <a:spcPts val="0"/>
              </a:spcAft>
              <a:buSzPts val="1500"/>
              <a:buNone/>
            </a:pPr>
            <a:r>
              <a:rPr lang="en-US"/>
              <a:t>The stages used for the template are those in the Food Co-op Development Framework. You can learn more about the Framework here: </a:t>
            </a:r>
            <a:r>
              <a:rPr b="1" lang="en-US">
                <a:solidFill>
                  <a:schemeClr val="hlink"/>
                </a:solidFill>
                <a:uFill>
                  <a:noFill/>
                </a:uFill>
                <a:hlinkClick r:id="rId3"/>
              </a:rPr>
              <a:t>https://fci.coop/framework/</a:t>
            </a:r>
            <a:r>
              <a:rPr lang="en-US"/>
              <a:t>. </a:t>
            </a:r>
            <a:endParaRPr/>
          </a:p>
          <a:p>
            <a:pPr indent="0" lvl="0" marL="0" rtl="0" algn="l">
              <a:lnSpc>
                <a:spcPct val="100000"/>
              </a:lnSpc>
              <a:spcBef>
                <a:spcPts val="0"/>
              </a:spcBef>
              <a:spcAft>
                <a:spcPts val="0"/>
              </a:spcAft>
              <a:buSzPts val="15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10"/>
          <p:cNvSpPr txBox="1"/>
          <p:nvPr>
            <p:ph type="title"/>
          </p:nvPr>
        </p:nvSpPr>
        <p:spPr>
          <a:xfrm>
            <a:off x="1455802" y="484094"/>
            <a:ext cx="10075084" cy="111610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3600"/>
              <a:buFont typeface="Calibri"/>
              <a:buNone/>
            </a:pPr>
            <a:r>
              <a:rPr lang="en-US"/>
              <a:t>Important Information for Users</a:t>
            </a:r>
            <a:endParaRPr/>
          </a:p>
        </p:txBody>
      </p:sp>
      <p:sp>
        <p:nvSpPr>
          <p:cNvPr id="247" name="Google Shape;247;p10"/>
          <p:cNvSpPr txBox="1"/>
          <p:nvPr>
            <p:ph idx="1" type="body"/>
          </p:nvPr>
        </p:nvSpPr>
        <p:spPr>
          <a:xfrm>
            <a:off x="1455802" y="1981201"/>
            <a:ext cx="10075084" cy="4144963"/>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1500"/>
              <a:buChar char="■"/>
            </a:pPr>
            <a:r>
              <a:rPr lang="en-US"/>
              <a:t>Since the template is updated regularly, the numbers you see on the examples in this guide may not be the same as the default values that appear on the most current template. </a:t>
            </a:r>
            <a:endParaRPr/>
          </a:p>
          <a:p>
            <a:pPr indent="-228600" lvl="0" marL="228600" rtl="0" algn="l">
              <a:lnSpc>
                <a:spcPct val="100000"/>
              </a:lnSpc>
              <a:spcBef>
                <a:spcPts val="2000"/>
              </a:spcBef>
              <a:spcAft>
                <a:spcPts val="0"/>
              </a:spcAft>
              <a:buSzPts val="1500"/>
              <a:buChar char="■"/>
            </a:pPr>
            <a:r>
              <a:rPr lang="en-US"/>
              <a:t>The Sources &amp; Uses Template is intended for use by co-op organizers. The use of this tool and/or the benchmark recommendations within it, does not in any way ensure that your actual budget and outcomes will be the same as those projected. Users should consult with professional advisors whenever possible.</a:t>
            </a:r>
            <a:endParaRPr/>
          </a:p>
          <a:p>
            <a:pPr indent="-133350" lvl="0" marL="228600" rtl="0" algn="l">
              <a:lnSpc>
                <a:spcPct val="100000"/>
              </a:lnSpc>
              <a:spcBef>
                <a:spcPts val="2000"/>
              </a:spcBef>
              <a:spcAft>
                <a:spcPts val="0"/>
              </a:spcAft>
              <a:buSzPts val="1500"/>
              <a:buNone/>
            </a:pPr>
            <a:r>
              <a:t/>
            </a:r>
            <a:endParaRPr/>
          </a:p>
          <a:p>
            <a:pPr indent="0" lvl="0" marL="0" rtl="0" algn="l">
              <a:lnSpc>
                <a:spcPct val="100000"/>
              </a:lnSpc>
              <a:spcBef>
                <a:spcPts val="2000"/>
              </a:spcBef>
              <a:spcAft>
                <a:spcPts val="0"/>
              </a:spcAft>
              <a:buSzPts val="1500"/>
              <a:buNone/>
            </a:pPr>
            <a:r>
              <a:rPr b="1" i="1" lang="en-US"/>
              <a:t>None of the authors or sponsors of this guide are responsible for the accuracy or outcomes resulting from use of the guide or template.</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CI 2015">
  <a:themeElements>
    <a:clrScheme name="FCI-1">
      <a:dk1>
        <a:srgbClr val="000000"/>
      </a:dk1>
      <a:lt1>
        <a:srgbClr val="FFFFFF"/>
      </a:lt1>
      <a:dk2>
        <a:srgbClr val="3B0935"/>
      </a:dk2>
      <a:lt2>
        <a:srgbClr val="E7F4D3"/>
      </a:lt2>
      <a:accent1>
        <a:srgbClr val="51782A"/>
      </a:accent1>
      <a:accent2>
        <a:srgbClr val="5D125A"/>
      </a:accent2>
      <a:accent3>
        <a:srgbClr val="80AB2B"/>
      </a:accent3>
      <a:accent4>
        <a:srgbClr val="DDBA2F"/>
      </a:accent4>
      <a:accent5>
        <a:srgbClr val="772671"/>
      </a:accent5>
      <a:accent6>
        <a:srgbClr val="D9CD8C"/>
      </a:accent6>
      <a:hlink>
        <a:srgbClr val="844880"/>
      </a:hlink>
      <a:folHlink>
        <a:srgbClr val="00B0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Don Moffitt</dc:creator>
</cp:coreProperties>
</file>